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38"/>
  </p:notesMasterIdLst>
  <p:handoutMasterIdLst>
    <p:handoutMasterId r:id="rId39"/>
  </p:handoutMasterIdLst>
  <p:sldIdLst>
    <p:sldId id="256" r:id="rId5"/>
    <p:sldId id="288" r:id="rId6"/>
    <p:sldId id="265" r:id="rId7"/>
    <p:sldId id="270" r:id="rId8"/>
    <p:sldId id="299" r:id="rId9"/>
    <p:sldId id="300" r:id="rId10"/>
    <p:sldId id="301" r:id="rId11"/>
    <p:sldId id="302" r:id="rId12"/>
    <p:sldId id="303" r:id="rId13"/>
    <p:sldId id="321" r:id="rId14"/>
    <p:sldId id="322" r:id="rId15"/>
    <p:sldId id="305" r:id="rId16"/>
    <p:sldId id="304" r:id="rId17"/>
    <p:sldId id="307" r:id="rId18"/>
    <p:sldId id="308" r:id="rId19"/>
    <p:sldId id="316" r:id="rId20"/>
    <p:sldId id="315" r:id="rId21"/>
    <p:sldId id="309" r:id="rId22"/>
    <p:sldId id="332" r:id="rId23"/>
    <p:sldId id="324" r:id="rId24"/>
    <p:sldId id="323" r:id="rId25"/>
    <p:sldId id="326" r:id="rId26"/>
    <p:sldId id="327" r:id="rId27"/>
    <p:sldId id="328" r:id="rId28"/>
    <p:sldId id="325" r:id="rId29"/>
    <p:sldId id="311" r:id="rId30"/>
    <p:sldId id="314" r:id="rId31"/>
    <p:sldId id="318" r:id="rId32"/>
    <p:sldId id="319" r:id="rId33"/>
    <p:sldId id="312" r:id="rId34"/>
    <p:sldId id="331" r:id="rId35"/>
    <p:sldId id="329" r:id="rId36"/>
    <p:sldId id="275" r:id="rId37"/>
  </p:sldIdLst>
  <p:sldSz cx="12192000" cy="6858000"/>
  <p:notesSz cx="9236075" cy="70104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E1"/>
    <a:srgbClr val="E1DDD7"/>
    <a:srgbClr val="E5E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guide pos="3840"/>
        <p:guide orient="horz" pos="2160"/>
      </p:guideLst>
    </p:cSldViewPr>
  </p:slideViewPr>
  <p:notesTextViewPr>
    <p:cViewPr>
      <p:scale>
        <a:sx n="1" d="1"/>
        <a:sy n="1" d="1"/>
      </p:scale>
      <p:origin x="0" y="0"/>
    </p:cViewPr>
  </p:notesTextViewPr>
  <p:notesViewPr>
    <p:cSldViewPr snapToGrid="0">
      <p:cViewPr varScale="1">
        <p:scale>
          <a:sx n="89" d="100"/>
          <a:sy n="89" d="100"/>
        </p:scale>
        <p:origin x="37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BBAA274-4078-4E1D-988F-2744132DB9A4}"/>
              </a:ext>
            </a:extLst>
          </p:cNvPr>
          <p:cNvSpPr>
            <a:spLocks noGrp="1"/>
          </p:cNvSpPr>
          <p:nvPr>
            <p:ph type="hdr" sz="quarter"/>
          </p:nvPr>
        </p:nvSpPr>
        <p:spPr>
          <a:xfrm>
            <a:off x="0" y="3"/>
            <a:ext cx="4002299" cy="351737"/>
          </a:xfrm>
          <a:prstGeom prst="rect">
            <a:avLst/>
          </a:prstGeom>
        </p:spPr>
        <p:txBody>
          <a:bodyPr vert="horz" lIns="90913" tIns="45457" rIns="90913" bIns="45457" rtlCol="0"/>
          <a:lstStyle>
            <a:lvl1pPr algn="l">
              <a:defRPr sz="1100"/>
            </a:lvl1pPr>
          </a:lstStyle>
          <a:p>
            <a:endParaRPr lang="fr-FR"/>
          </a:p>
        </p:txBody>
      </p:sp>
      <p:sp>
        <p:nvSpPr>
          <p:cNvPr id="3" name="Espace réservé de la date 2">
            <a:extLst>
              <a:ext uri="{FF2B5EF4-FFF2-40B4-BE49-F238E27FC236}">
                <a16:creationId xmlns:a16="http://schemas.microsoft.com/office/drawing/2014/main" id="{7440B111-4F26-4E52-8902-26B2EF8AB3E0}"/>
              </a:ext>
            </a:extLst>
          </p:cNvPr>
          <p:cNvSpPr>
            <a:spLocks noGrp="1"/>
          </p:cNvSpPr>
          <p:nvPr>
            <p:ph type="dt" sz="quarter" idx="1"/>
          </p:nvPr>
        </p:nvSpPr>
        <p:spPr>
          <a:xfrm>
            <a:off x="5231640" y="3"/>
            <a:ext cx="4002299" cy="351737"/>
          </a:xfrm>
          <a:prstGeom prst="rect">
            <a:avLst/>
          </a:prstGeom>
        </p:spPr>
        <p:txBody>
          <a:bodyPr vert="horz" lIns="90913" tIns="45457" rIns="90913" bIns="45457" rtlCol="0"/>
          <a:lstStyle>
            <a:lvl1pPr algn="r">
              <a:defRPr sz="1100"/>
            </a:lvl1pPr>
          </a:lstStyle>
          <a:p>
            <a:fld id="{26750E49-32B0-4C79-8807-05DCE65B57DD}" type="datetimeFigureOut">
              <a:rPr lang="fr-FR" smtClean="0"/>
              <a:t>27/06/2023</a:t>
            </a:fld>
            <a:endParaRPr lang="fr-FR"/>
          </a:p>
        </p:txBody>
      </p:sp>
      <p:sp>
        <p:nvSpPr>
          <p:cNvPr id="4" name="Espace réservé du pied de page 3">
            <a:extLst>
              <a:ext uri="{FF2B5EF4-FFF2-40B4-BE49-F238E27FC236}">
                <a16:creationId xmlns:a16="http://schemas.microsoft.com/office/drawing/2014/main" id="{1A4A10E2-2ED7-4B8E-A2C1-59090FAB3440}"/>
              </a:ext>
            </a:extLst>
          </p:cNvPr>
          <p:cNvSpPr>
            <a:spLocks noGrp="1"/>
          </p:cNvSpPr>
          <p:nvPr>
            <p:ph type="ftr" sz="quarter" idx="2"/>
          </p:nvPr>
        </p:nvSpPr>
        <p:spPr>
          <a:xfrm>
            <a:off x="0" y="6658665"/>
            <a:ext cx="4002299" cy="351736"/>
          </a:xfrm>
          <a:prstGeom prst="rect">
            <a:avLst/>
          </a:prstGeom>
        </p:spPr>
        <p:txBody>
          <a:bodyPr vert="horz" lIns="90913" tIns="45457" rIns="90913" bIns="45457" rtlCol="0" anchor="b"/>
          <a:lstStyle>
            <a:lvl1pPr algn="l">
              <a:defRPr sz="1100"/>
            </a:lvl1pPr>
          </a:lstStyle>
          <a:p>
            <a:endParaRPr lang="fr-FR"/>
          </a:p>
        </p:txBody>
      </p:sp>
      <p:sp>
        <p:nvSpPr>
          <p:cNvPr id="5" name="Espace réservé du numéro de diapositive 4">
            <a:extLst>
              <a:ext uri="{FF2B5EF4-FFF2-40B4-BE49-F238E27FC236}">
                <a16:creationId xmlns:a16="http://schemas.microsoft.com/office/drawing/2014/main" id="{6B501016-2564-4824-B633-A6AA16E39145}"/>
              </a:ext>
            </a:extLst>
          </p:cNvPr>
          <p:cNvSpPr>
            <a:spLocks noGrp="1"/>
          </p:cNvSpPr>
          <p:nvPr>
            <p:ph type="sldNum" sz="quarter" idx="3"/>
          </p:nvPr>
        </p:nvSpPr>
        <p:spPr>
          <a:xfrm>
            <a:off x="5231640" y="6658665"/>
            <a:ext cx="4002299" cy="351736"/>
          </a:xfrm>
          <a:prstGeom prst="rect">
            <a:avLst/>
          </a:prstGeom>
        </p:spPr>
        <p:txBody>
          <a:bodyPr vert="horz" lIns="90913" tIns="45457" rIns="90913" bIns="45457" rtlCol="0" anchor="b"/>
          <a:lstStyle>
            <a:lvl1pPr algn="r">
              <a:defRPr sz="1100"/>
            </a:lvl1pPr>
          </a:lstStyle>
          <a:p>
            <a:fld id="{03816022-B5DD-4037-971E-4E4D56133DF3}" type="slidenum">
              <a:rPr lang="fr-FR" smtClean="0"/>
              <a:t>‹N°›</a:t>
            </a:fld>
            <a:endParaRPr lang="fr-FR"/>
          </a:p>
        </p:txBody>
      </p:sp>
    </p:spTree>
    <p:extLst>
      <p:ext uri="{BB962C8B-B14F-4D97-AF65-F5344CB8AC3E}">
        <p14:creationId xmlns:p14="http://schemas.microsoft.com/office/powerpoint/2010/main" val="847240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4002299" cy="351737"/>
          </a:xfrm>
          <a:prstGeom prst="rect">
            <a:avLst/>
          </a:prstGeom>
        </p:spPr>
        <p:txBody>
          <a:bodyPr vert="horz" lIns="90913" tIns="45457" rIns="90913" bIns="45457" rtlCol="0"/>
          <a:lstStyle>
            <a:lvl1pPr algn="l">
              <a:defRPr sz="1100"/>
            </a:lvl1pPr>
          </a:lstStyle>
          <a:p>
            <a:endParaRPr lang="fr-FR" noProof="0"/>
          </a:p>
        </p:txBody>
      </p:sp>
      <p:sp>
        <p:nvSpPr>
          <p:cNvPr id="3" name="Espace réservé de la date 2"/>
          <p:cNvSpPr>
            <a:spLocks noGrp="1"/>
          </p:cNvSpPr>
          <p:nvPr>
            <p:ph type="dt" idx="1"/>
          </p:nvPr>
        </p:nvSpPr>
        <p:spPr>
          <a:xfrm>
            <a:off x="5231640" y="3"/>
            <a:ext cx="4002299" cy="351737"/>
          </a:xfrm>
          <a:prstGeom prst="rect">
            <a:avLst/>
          </a:prstGeom>
        </p:spPr>
        <p:txBody>
          <a:bodyPr vert="horz" lIns="90913" tIns="45457" rIns="90913" bIns="45457" rtlCol="0"/>
          <a:lstStyle>
            <a:lvl1pPr algn="r">
              <a:defRPr sz="1100"/>
            </a:lvl1pPr>
          </a:lstStyle>
          <a:p>
            <a:fld id="{5936BBE9-BD1F-4E87-A592-EDABC680CC5C}" type="datetimeFigureOut">
              <a:rPr lang="fr-FR" noProof="0" smtClean="0"/>
              <a:t>27/06/2023</a:t>
            </a:fld>
            <a:endParaRPr lang="fr-FR" noProof="0"/>
          </a:p>
        </p:txBody>
      </p:sp>
      <p:sp>
        <p:nvSpPr>
          <p:cNvPr id="4" name="Espace réservé de l'image des diapositives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0913" tIns="45457" rIns="90913" bIns="45457" rtlCol="0" anchor="ctr"/>
          <a:lstStyle/>
          <a:p>
            <a:endParaRPr lang="fr-FR" noProof="0"/>
          </a:p>
        </p:txBody>
      </p:sp>
      <p:sp>
        <p:nvSpPr>
          <p:cNvPr id="5" name="Espace réservé des notes 4"/>
          <p:cNvSpPr>
            <a:spLocks noGrp="1"/>
          </p:cNvSpPr>
          <p:nvPr>
            <p:ph type="body" sz="quarter" idx="3"/>
          </p:nvPr>
        </p:nvSpPr>
        <p:spPr>
          <a:xfrm>
            <a:off x="923608" y="3373755"/>
            <a:ext cx="7388860" cy="2760346"/>
          </a:xfrm>
          <a:prstGeom prst="rect">
            <a:avLst/>
          </a:prstGeom>
        </p:spPr>
        <p:txBody>
          <a:bodyPr vert="horz" lIns="90913" tIns="45457" rIns="90913" bIns="45457" rtlCol="0"/>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6658665"/>
            <a:ext cx="4002299" cy="351736"/>
          </a:xfrm>
          <a:prstGeom prst="rect">
            <a:avLst/>
          </a:prstGeom>
        </p:spPr>
        <p:txBody>
          <a:bodyPr vert="horz" lIns="90913" tIns="45457" rIns="90913" bIns="45457" rtlCol="0" anchor="b"/>
          <a:lstStyle>
            <a:lvl1pPr algn="l">
              <a:defRPr sz="1100"/>
            </a:lvl1pPr>
          </a:lstStyle>
          <a:p>
            <a:endParaRPr lang="fr-FR" noProof="0"/>
          </a:p>
        </p:txBody>
      </p:sp>
      <p:sp>
        <p:nvSpPr>
          <p:cNvPr id="7" name="Espace réservé du numéro de diapositive 6"/>
          <p:cNvSpPr>
            <a:spLocks noGrp="1"/>
          </p:cNvSpPr>
          <p:nvPr>
            <p:ph type="sldNum" sz="quarter" idx="5"/>
          </p:nvPr>
        </p:nvSpPr>
        <p:spPr>
          <a:xfrm>
            <a:off x="5231640" y="6658665"/>
            <a:ext cx="4002299" cy="351736"/>
          </a:xfrm>
          <a:prstGeom prst="rect">
            <a:avLst/>
          </a:prstGeom>
        </p:spPr>
        <p:txBody>
          <a:bodyPr vert="horz" lIns="90913" tIns="45457" rIns="90913" bIns="45457" rtlCol="0" anchor="b"/>
          <a:lstStyle>
            <a:lvl1pPr algn="r">
              <a:defRPr sz="1100"/>
            </a:lvl1pPr>
          </a:lstStyle>
          <a:p>
            <a:fld id="{AA46A23D-7509-4EF3-9245-965650AEDF2F}" type="slidenum">
              <a:rPr lang="fr-FR" noProof="0" smtClean="0"/>
              <a:t>‹N°›</a:t>
            </a:fld>
            <a:endParaRPr lang="fr-FR" noProof="0"/>
          </a:p>
        </p:txBody>
      </p:sp>
    </p:spTree>
    <p:extLst>
      <p:ext uri="{BB962C8B-B14F-4D97-AF65-F5344CB8AC3E}">
        <p14:creationId xmlns:p14="http://schemas.microsoft.com/office/powerpoint/2010/main" val="16889568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1</a:t>
            </a:fld>
            <a:endParaRPr lang="fr-FR" noProof="0"/>
          </a:p>
        </p:txBody>
      </p:sp>
    </p:spTree>
    <p:extLst>
      <p:ext uri="{BB962C8B-B14F-4D97-AF65-F5344CB8AC3E}">
        <p14:creationId xmlns:p14="http://schemas.microsoft.com/office/powerpoint/2010/main" val="351516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10</a:t>
            </a:fld>
            <a:endParaRPr lang="fr-FR" noProof="0"/>
          </a:p>
        </p:txBody>
      </p:sp>
    </p:spTree>
    <p:extLst>
      <p:ext uri="{BB962C8B-B14F-4D97-AF65-F5344CB8AC3E}">
        <p14:creationId xmlns:p14="http://schemas.microsoft.com/office/powerpoint/2010/main" val="154135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11</a:t>
            </a:fld>
            <a:endParaRPr lang="fr-FR" noProof="0"/>
          </a:p>
        </p:txBody>
      </p:sp>
    </p:spTree>
    <p:extLst>
      <p:ext uri="{BB962C8B-B14F-4D97-AF65-F5344CB8AC3E}">
        <p14:creationId xmlns:p14="http://schemas.microsoft.com/office/powerpoint/2010/main" val="230997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12</a:t>
            </a:fld>
            <a:endParaRPr lang="fr-FR" noProof="0"/>
          </a:p>
        </p:txBody>
      </p:sp>
    </p:spTree>
    <p:extLst>
      <p:ext uri="{BB962C8B-B14F-4D97-AF65-F5344CB8AC3E}">
        <p14:creationId xmlns:p14="http://schemas.microsoft.com/office/powerpoint/2010/main" val="360923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13</a:t>
            </a:fld>
            <a:endParaRPr lang="fr-FR" noProof="0"/>
          </a:p>
        </p:txBody>
      </p:sp>
    </p:spTree>
    <p:extLst>
      <p:ext uri="{BB962C8B-B14F-4D97-AF65-F5344CB8AC3E}">
        <p14:creationId xmlns:p14="http://schemas.microsoft.com/office/powerpoint/2010/main" val="83591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14</a:t>
            </a:fld>
            <a:endParaRPr lang="fr-FR" noProof="0"/>
          </a:p>
        </p:txBody>
      </p:sp>
    </p:spTree>
    <p:extLst>
      <p:ext uri="{BB962C8B-B14F-4D97-AF65-F5344CB8AC3E}">
        <p14:creationId xmlns:p14="http://schemas.microsoft.com/office/powerpoint/2010/main" val="334832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15</a:t>
            </a:fld>
            <a:endParaRPr lang="fr-FR" noProof="0"/>
          </a:p>
        </p:txBody>
      </p:sp>
    </p:spTree>
    <p:extLst>
      <p:ext uri="{BB962C8B-B14F-4D97-AF65-F5344CB8AC3E}">
        <p14:creationId xmlns:p14="http://schemas.microsoft.com/office/powerpoint/2010/main" val="3957797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16</a:t>
            </a:fld>
            <a:endParaRPr lang="fr-FR" noProof="0"/>
          </a:p>
        </p:txBody>
      </p:sp>
    </p:spTree>
    <p:extLst>
      <p:ext uri="{BB962C8B-B14F-4D97-AF65-F5344CB8AC3E}">
        <p14:creationId xmlns:p14="http://schemas.microsoft.com/office/powerpoint/2010/main" val="317292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17</a:t>
            </a:fld>
            <a:endParaRPr lang="fr-FR" noProof="0"/>
          </a:p>
        </p:txBody>
      </p:sp>
    </p:spTree>
    <p:extLst>
      <p:ext uri="{BB962C8B-B14F-4D97-AF65-F5344CB8AC3E}">
        <p14:creationId xmlns:p14="http://schemas.microsoft.com/office/powerpoint/2010/main" val="390769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18</a:t>
            </a:fld>
            <a:endParaRPr lang="fr-FR" noProof="0"/>
          </a:p>
        </p:txBody>
      </p:sp>
    </p:spTree>
    <p:extLst>
      <p:ext uri="{BB962C8B-B14F-4D97-AF65-F5344CB8AC3E}">
        <p14:creationId xmlns:p14="http://schemas.microsoft.com/office/powerpoint/2010/main" val="461241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21</a:t>
            </a:fld>
            <a:endParaRPr lang="fr-FR" noProof="0"/>
          </a:p>
        </p:txBody>
      </p:sp>
    </p:spTree>
    <p:extLst>
      <p:ext uri="{BB962C8B-B14F-4D97-AF65-F5344CB8AC3E}">
        <p14:creationId xmlns:p14="http://schemas.microsoft.com/office/powerpoint/2010/main" val="293836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2</a:t>
            </a:fld>
            <a:endParaRPr lang="fr-FR" noProof="0"/>
          </a:p>
        </p:txBody>
      </p:sp>
    </p:spTree>
    <p:extLst>
      <p:ext uri="{BB962C8B-B14F-4D97-AF65-F5344CB8AC3E}">
        <p14:creationId xmlns:p14="http://schemas.microsoft.com/office/powerpoint/2010/main" val="2427693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22</a:t>
            </a:fld>
            <a:endParaRPr lang="fr-FR" noProof="0"/>
          </a:p>
        </p:txBody>
      </p:sp>
    </p:spTree>
    <p:extLst>
      <p:ext uri="{BB962C8B-B14F-4D97-AF65-F5344CB8AC3E}">
        <p14:creationId xmlns:p14="http://schemas.microsoft.com/office/powerpoint/2010/main" val="16104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23</a:t>
            </a:fld>
            <a:endParaRPr lang="fr-FR" noProof="0"/>
          </a:p>
        </p:txBody>
      </p:sp>
    </p:spTree>
    <p:extLst>
      <p:ext uri="{BB962C8B-B14F-4D97-AF65-F5344CB8AC3E}">
        <p14:creationId xmlns:p14="http://schemas.microsoft.com/office/powerpoint/2010/main" val="1214594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24</a:t>
            </a:fld>
            <a:endParaRPr lang="fr-FR" noProof="0"/>
          </a:p>
        </p:txBody>
      </p:sp>
    </p:spTree>
    <p:extLst>
      <p:ext uri="{BB962C8B-B14F-4D97-AF65-F5344CB8AC3E}">
        <p14:creationId xmlns:p14="http://schemas.microsoft.com/office/powerpoint/2010/main" val="3042880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26</a:t>
            </a:fld>
            <a:endParaRPr lang="fr-FR" noProof="0"/>
          </a:p>
        </p:txBody>
      </p:sp>
    </p:spTree>
    <p:extLst>
      <p:ext uri="{BB962C8B-B14F-4D97-AF65-F5344CB8AC3E}">
        <p14:creationId xmlns:p14="http://schemas.microsoft.com/office/powerpoint/2010/main" val="1610294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27</a:t>
            </a:fld>
            <a:endParaRPr lang="fr-FR" noProof="0"/>
          </a:p>
        </p:txBody>
      </p:sp>
    </p:spTree>
    <p:extLst>
      <p:ext uri="{BB962C8B-B14F-4D97-AF65-F5344CB8AC3E}">
        <p14:creationId xmlns:p14="http://schemas.microsoft.com/office/powerpoint/2010/main" val="4043046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28</a:t>
            </a:fld>
            <a:endParaRPr lang="fr-FR" noProof="0"/>
          </a:p>
        </p:txBody>
      </p:sp>
    </p:spTree>
    <p:extLst>
      <p:ext uri="{BB962C8B-B14F-4D97-AF65-F5344CB8AC3E}">
        <p14:creationId xmlns:p14="http://schemas.microsoft.com/office/powerpoint/2010/main" val="4048589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29</a:t>
            </a:fld>
            <a:endParaRPr lang="fr-FR" noProof="0"/>
          </a:p>
        </p:txBody>
      </p:sp>
    </p:spTree>
    <p:extLst>
      <p:ext uri="{BB962C8B-B14F-4D97-AF65-F5344CB8AC3E}">
        <p14:creationId xmlns:p14="http://schemas.microsoft.com/office/powerpoint/2010/main" val="1866805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30</a:t>
            </a:fld>
            <a:endParaRPr lang="fr-FR" noProof="0"/>
          </a:p>
        </p:txBody>
      </p:sp>
    </p:spTree>
    <p:extLst>
      <p:ext uri="{BB962C8B-B14F-4D97-AF65-F5344CB8AC3E}">
        <p14:creationId xmlns:p14="http://schemas.microsoft.com/office/powerpoint/2010/main" val="215058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33</a:t>
            </a:fld>
            <a:endParaRPr lang="fr-FR" noProof="0"/>
          </a:p>
        </p:txBody>
      </p:sp>
    </p:spTree>
    <p:extLst>
      <p:ext uri="{BB962C8B-B14F-4D97-AF65-F5344CB8AC3E}">
        <p14:creationId xmlns:p14="http://schemas.microsoft.com/office/powerpoint/2010/main" val="376954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3</a:t>
            </a:fld>
            <a:endParaRPr lang="fr-FR" noProof="0"/>
          </a:p>
        </p:txBody>
      </p:sp>
    </p:spTree>
    <p:extLst>
      <p:ext uri="{BB962C8B-B14F-4D97-AF65-F5344CB8AC3E}">
        <p14:creationId xmlns:p14="http://schemas.microsoft.com/office/powerpoint/2010/main" val="70422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4</a:t>
            </a:fld>
            <a:endParaRPr lang="fr-FR" noProof="0"/>
          </a:p>
        </p:txBody>
      </p:sp>
    </p:spTree>
    <p:extLst>
      <p:ext uri="{BB962C8B-B14F-4D97-AF65-F5344CB8AC3E}">
        <p14:creationId xmlns:p14="http://schemas.microsoft.com/office/powerpoint/2010/main" val="214937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5</a:t>
            </a:fld>
            <a:endParaRPr lang="fr-FR" noProof="0"/>
          </a:p>
        </p:txBody>
      </p:sp>
    </p:spTree>
    <p:extLst>
      <p:ext uri="{BB962C8B-B14F-4D97-AF65-F5344CB8AC3E}">
        <p14:creationId xmlns:p14="http://schemas.microsoft.com/office/powerpoint/2010/main" val="81119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6</a:t>
            </a:fld>
            <a:endParaRPr lang="fr-FR" noProof="0"/>
          </a:p>
        </p:txBody>
      </p:sp>
    </p:spTree>
    <p:extLst>
      <p:ext uri="{BB962C8B-B14F-4D97-AF65-F5344CB8AC3E}">
        <p14:creationId xmlns:p14="http://schemas.microsoft.com/office/powerpoint/2010/main" val="252326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7</a:t>
            </a:fld>
            <a:endParaRPr lang="fr-FR" noProof="0"/>
          </a:p>
        </p:txBody>
      </p:sp>
    </p:spTree>
    <p:extLst>
      <p:ext uri="{BB962C8B-B14F-4D97-AF65-F5344CB8AC3E}">
        <p14:creationId xmlns:p14="http://schemas.microsoft.com/office/powerpoint/2010/main" val="255428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46A23D-7509-4EF3-9245-965650AEDF2F}" type="slidenum">
              <a:rPr lang="fr-FR" noProof="0" smtClean="0"/>
              <a:t>8</a:t>
            </a:fld>
            <a:endParaRPr lang="fr-FR" noProof="0"/>
          </a:p>
        </p:txBody>
      </p:sp>
    </p:spTree>
    <p:extLst>
      <p:ext uri="{BB962C8B-B14F-4D97-AF65-F5344CB8AC3E}">
        <p14:creationId xmlns:p14="http://schemas.microsoft.com/office/powerpoint/2010/main" val="6087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A46A23D-7509-4EF3-9245-965650AEDF2F}" type="slidenum">
              <a:rPr lang="fr-FR" noProof="0" smtClean="0"/>
              <a:t>9</a:t>
            </a:fld>
            <a:endParaRPr lang="fr-FR" noProof="0"/>
          </a:p>
        </p:txBody>
      </p:sp>
    </p:spTree>
    <p:extLst>
      <p:ext uri="{BB962C8B-B14F-4D97-AF65-F5344CB8AC3E}">
        <p14:creationId xmlns:p14="http://schemas.microsoft.com/office/powerpoint/2010/main" val="201219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17779" y="802298"/>
            <a:ext cx="8637073" cy="2541431"/>
          </a:xfrm>
        </p:spPr>
        <p:txBody>
          <a:bodyPr bIns="0" rtlCol="0" anchor="b">
            <a:normAutofit/>
          </a:bodyPr>
          <a:lstStyle>
            <a:lvl1pPr algn="l">
              <a:defRPr sz="6600"/>
            </a:lvl1pPr>
          </a:lstStyle>
          <a:p>
            <a:pPr rtl="0"/>
            <a:r>
              <a:rPr lang="fr-FR" noProof="0"/>
              <a:t>Modifiez le style du titre</a:t>
            </a:r>
          </a:p>
        </p:txBody>
      </p:sp>
      <p:sp>
        <p:nvSpPr>
          <p:cNvPr id="3" name="Sous-titre 2"/>
          <p:cNvSpPr>
            <a:spLocks noGrp="1"/>
          </p:cNvSpPr>
          <p:nvPr>
            <p:ph type="subTitle" idx="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à la date 3"/>
          <p:cNvSpPr>
            <a:spLocks noGrp="1"/>
          </p:cNvSpPr>
          <p:nvPr>
            <p:ph type="dt" sz="half" idx="10"/>
          </p:nvPr>
        </p:nvSpPr>
        <p:spPr/>
        <p:txBody>
          <a:bodyPr rtlCol="0"/>
          <a:lstStyle/>
          <a:p>
            <a:pPr rtl="0"/>
            <a:fld id="{C1AE1118-B8AF-4CCE-9199-D75D0747F4CA}" type="datetime1">
              <a:rPr lang="fr-FR" noProof="0" smtClean="0"/>
              <a:t>27/06/2023</a:t>
            </a:fld>
            <a:endParaRPr lang="fr-FR" noProof="0"/>
          </a:p>
        </p:txBody>
      </p:sp>
      <p:sp>
        <p:nvSpPr>
          <p:cNvPr id="5" name="Espace réservé au pied de page 4"/>
          <p:cNvSpPr>
            <a:spLocks noGrp="1"/>
          </p:cNvSpPr>
          <p:nvPr>
            <p:ph type="ftr" sz="quarter" idx="11"/>
          </p:nvPr>
        </p:nvSpPr>
        <p:spPr>
          <a:xfrm>
            <a:off x="2416500" y="329307"/>
            <a:ext cx="4973915" cy="309201"/>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1437664" y="798973"/>
            <a:ext cx="811019" cy="503578"/>
          </a:xfrm>
        </p:spPr>
        <p:txBody>
          <a:bodyPr rtlCol="0"/>
          <a:lstStyle/>
          <a:p>
            <a:pPr rtl="0"/>
            <a:fld id="{6D22F896-40B5-4ADD-8801-0D06FADFA095}" type="slidenum">
              <a:rPr lang="fr-FR" noProof="0" smtClean="0"/>
              <a:t>‹N°›</a:t>
            </a:fld>
            <a:endParaRPr lang="fr-FR" noProof="0"/>
          </a:p>
        </p:txBody>
      </p:sp>
      <p:cxnSp>
        <p:nvCxnSpPr>
          <p:cNvPr id="15" name="Connecteur droit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DAA2B741-CBE9-4FB8-BF6E-5184EBEA2C42}" type="datetime1">
              <a:rPr lang="fr-FR" noProof="0" smtClean="0"/>
              <a:t>27/06/2023</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26" name="Connecteur droit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39111" y="798973"/>
            <a:ext cx="1615742" cy="4659889"/>
          </a:xfrm>
        </p:spPr>
        <p:txBody>
          <a:bodyPr vert="eaVert" rtlCol="0"/>
          <a:lstStyle>
            <a:lvl1pPr algn="l">
              <a:defRPr/>
            </a:lvl1pPr>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444672" y="798973"/>
            <a:ext cx="7828830" cy="4659889"/>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D446ED6B-09EC-479E-A624-33A1EC4E3F8D}" type="datetime1">
              <a:rPr lang="fr-FR" noProof="0" smtClean="0"/>
              <a:t>27/06/2023</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15" name="Connecteur droit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B3CD7320-28C5-42CE-BB58-080F3EF2544A}" type="datetime1">
              <a:rPr lang="fr-FR" noProof="0" smtClean="0"/>
              <a:t>27/06/2023</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33" name="Connecteur droit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54239" y="1756130"/>
            <a:ext cx="8643154" cy="1887950"/>
          </a:xfrm>
        </p:spPr>
        <p:txBody>
          <a:bodyPr rtlCol="0" anchor="b">
            <a:normAutofit/>
          </a:bodyPr>
          <a:lstStyle>
            <a:lvl1pPr algn="l">
              <a:defRPr sz="3600"/>
            </a:lvl1pPr>
          </a:lstStyle>
          <a:p>
            <a:pPr rtl="0"/>
            <a:r>
              <a:rPr lang="fr-FR" noProof="0"/>
              <a:t>Modifiez le style du titre</a:t>
            </a:r>
          </a:p>
        </p:txBody>
      </p:sp>
      <p:sp>
        <p:nvSpPr>
          <p:cNvPr id="3" name="Espace réservé du texte 2"/>
          <p:cNvSpPr>
            <a:spLocks noGrp="1"/>
          </p:cNvSpPr>
          <p:nvPr>
            <p:ph type="body" idx="1" hasCustomPrompt="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à la date 3"/>
          <p:cNvSpPr>
            <a:spLocks noGrp="1"/>
          </p:cNvSpPr>
          <p:nvPr>
            <p:ph type="dt" sz="half" idx="10"/>
          </p:nvPr>
        </p:nvSpPr>
        <p:spPr/>
        <p:txBody>
          <a:bodyPr rtlCol="0"/>
          <a:lstStyle/>
          <a:p>
            <a:pPr rtl="0"/>
            <a:fld id="{23A34110-2B3F-4B12-B872-9F7639AFC34D}" type="datetime1">
              <a:rPr lang="fr-FR" noProof="0" smtClean="0"/>
              <a:t>27/06/2023</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15" name="Connecteur droit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49217" y="804889"/>
            <a:ext cx="9605635" cy="1059305"/>
          </a:xfrm>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447331" y="2010878"/>
            <a:ext cx="4645152" cy="344859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413771" y="2017343"/>
            <a:ext cx="4645152" cy="344152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C9A872AD-5817-420D-B74F-C2F7BB33501D}" type="datetime1">
              <a:rPr lang="fr-FR" noProof="0" smtClean="0"/>
              <a:t>27/06/2023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35" name="Connecteur droit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447191" y="804163"/>
            <a:ext cx="9607661" cy="1056319"/>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447191" y="2824269"/>
            <a:ext cx="4645152" cy="264445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412362" y="2821491"/>
            <a:ext cx="4645152" cy="263737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F6DBF3C7-69D0-42AD-8152-46CB6387D9FE}" type="datetime1">
              <a:rPr lang="fr-FR" noProof="0" smtClean="0"/>
              <a:t>27/06/2023</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29" name="Connecteur droit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28ADE7FD-6C29-4FD5-A511-C19BDAC5437E}" type="datetime1">
              <a:rPr lang="fr-FR" noProof="0" smtClean="0"/>
              <a:t>27/06/2023</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25" name="Connecteur droit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531F13BC-8E34-42CF-82FD-15FF0F73E317}" type="datetime1">
              <a:rPr lang="fr-FR" noProof="0" smtClean="0"/>
              <a:t>27/06/2023</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1031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4671" y="798973"/>
            <a:ext cx="3273099" cy="2247117"/>
          </a:xfrm>
        </p:spPr>
        <p:txBody>
          <a:bodyPr rtlCol="0" anchor="b">
            <a:normAutofit/>
          </a:bodyPr>
          <a:lstStyle>
            <a:lvl1pPr algn="l">
              <a:defRPr sz="2400"/>
            </a:lvl1pPr>
          </a:lstStyle>
          <a:p>
            <a:pPr rtl="0"/>
            <a:r>
              <a:rPr lang="fr-FR" noProof="0"/>
              <a:t>Modifiez le style du titre</a:t>
            </a:r>
          </a:p>
        </p:txBody>
      </p:sp>
      <p:sp>
        <p:nvSpPr>
          <p:cNvPr id="3" name="Espace réservé du contenu 2"/>
          <p:cNvSpPr>
            <a:spLocks noGrp="1"/>
          </p:cNvSpPr>
          <p:nvPr>
            <p:ph idx="1" hasCustomPrompt="1"/>
          </p:nvPr>
        </p:nvSpPr>
        <p:spPr>
          <a:xfrm>
            <a:off x="5043714" y="798974"/>
            <a:ext cx="6012470" cy="4658826"/>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1DC25B87-A97E-4557-9075-0242284DAEEB}" type="datetime1">
              <a:rPr lang="fr-FR" noProof="0" smtClean="0"/>
              <a:t>27/06/2023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17" name="Connecteur droit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e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re 1"/>
          <p:cNvSpPr>
            <a:spLocks noGrp="1"/>
          </p:cNvSpPr>
          <p:nvPr>
            <p:ph type="title"/>
          </p:nvPr>
        </p:nvSpPr>
        <p:spPr>
          <a:xfrm>
            <a:off x="1451206" y="1129513"/>
            <a:ext cx="5532328" cy="1830584"/>
          </a:xfrm>
        </p:spPr>
        <p:txBody>
          <a:bodyPr rtlCol="0" anchor="b">
            <a:normAutofit/>
          </a:bodyPr>
          <a:lstStyle>
            <a:lvl1pPr>
              <a:defRPr sz="3200"/>
            </a:lvl1pPr>
          </a:lstStyle>
          <a:p>
            <a:pPr rtl="0"/>
            <a:r>
              <a:rPr lang="fr-FR" noProof="0"/>
              <a:t>Modifiez le style du titre</a:t>
            </a:r>
          </a:p>
        </p:txBody>
      </p:sp>
      <p:sp>
        <p:nvSpPr>
          <p:cNvPr id="3" name="Espace réservé pour l’image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a:xfrm>
            <a:off x="1447382" y="5469856"/>
            <a:ext cx="5527351" cy="320123"/>
          </a:xfrm>
        </p:spPr>
        <p:txBody>
          <a:bodyPr rtlCol="0"/>
          <a:lstStyle>
            <a:lvl1pPr algn="l">
              <a:defRPr/>
            </a:lvl1pPr>
          </a:lstStyle>
          <a:p>
            <a:pPr rtl="0"/>
            <a:fld id="{FBF69F95-A960-4809-9D86-F2E9818294BF}" type="datetime1">
              <a:rPr lang="fr-FR" noProof="0" smtClean="0"/>
              <a:t>27/06/2023</a:t>
            </a:fld>
            <a:endParaRPr lang="fr-FR" noProof="0"/>
          </a:p>
        </p:txBody>
      </p:sp>
      <p:sp>
        <p:nvSpPr>
          <p:cNvPr id="6" name="Espace réservé du pied de page 5"/>
          <p:cNvSpPr>
            <a:spLocks noGrp="1"/>
          </p:cNvSpPr>
          <p:nvPr>
            <p:ph type="ftr" sz="quarter" idx="11"/>
          </p:nvPr>
        </p:nvSpPr>
        <p:spPr>
          <a:xfrm>
            <a:off x="1447382" y="318640"/>
            <a:ext cx="5541004" cy="320931"/>
          </a:xfrm>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31" name="Connecteur droit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Espace réservé du titre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fr-FR" noProof="0"/>
              <a:t>Modifiez le style du titre</a:t>
            </a:r>
          </a:p>
        </p:txBody>
      </p:sp>
      <p:sp>
        <p:nvSpPr>
          <p:cNvPr id="3" name="Espace réservé du texte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9E5526B3-4193-4A2E-8890-F695BC2D2065}" type="datetime1">
              <a:rPr lang="fr-FR" noProof="0" smtClean="0"/>
              <a:t>27/06/2023</a:t>
            </a:fld>
            <a:endParaRPr lang="fr-FR" noProof="0"/>
          </a:p>
        </p:txBody>
      </p:sp>
      <p:sp>
        <p:nvSpPr>
          <p:cNvPr id="5" name="Espace réservé au pied de page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700">
                <a:solidFill>
                  <a:schemeClr val="accent1"/>
                </a:solidFill>
              </a:defRPr>
            </a:lvl1pPr>
          </a:lstStyle>
          <a:p>
            <a:fld id="{6D22F896-40B5-4ADD-8801-0D06FADFA095}" type="slidenum">
              <a:rPr lang="fr-FR" noProof="0" smtClean="0"/>
              <a:pPr/>
              <a:t>‹N°›</a:t>
            </a:fld>
            <a:endParaRPr lang="fr-FR" noProof="0"/>
          </a:p>
        </p:txBody>
      </p:sp>
      <p:cxnSp>
        <p:nvCxnSpPr>
          <p:cNvPr id="10" name="Connecteur droit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29.jpg"/><Relationship Id="rId10" Type="http://schemas.openxmlformats.org/officeDocument/2006/relationships/image" Target="../media/image35.jpg"/><Relationship Id="rId4" Type="http://schemas.openxmlformats.org/officeDocument/2006/relationships/image" Target="../media/image19.jpg"/><Relationship Id="rId9" Type="http://schemas.openxmlformats.org/officeDocument/2006/relationships/image" Target="../media/image34.jpg"/></Relationships>
</file>

<file path=ppt/slides/_rels/slide1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8.png"/><Relationship Id="rId7"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29.jpg"/><Relationship Id="rId10" Type="http://schemas.openxmlformats.org/officeDocument/2006/relationships/image" Target="../media/image40.jpg"/><Relationship Id="rId4" Type="http://schemas.openxmlformats.org/officeDocument/2006/relationships/image" Target="../media/image19.jpg"/><Relationship Id="rId9" Type="http://schemas.openxmlformats.org/officeDocument/2006/relationships/image" Target="../media/image39.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3.jpg"/><Relationship Id="rId5" Type="http://schemas.openxmlformats.org/officeDocument/2006/relationships/image" Target="../media/image8.png"/><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44.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46.jp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8.png"/><Relationship Id="rId4" Type="http://schemas.openxmlformats.org/officeDocument/2006/relationships/image" Target="../media/image48.jp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8.png"/><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56.jp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57.jp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58.jp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59.jp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8.png"/><Relationship Id="rId4" Type="http://schemas.openxmlformats.org/officeDocument/2006/relationships/image" Target="../media/image62.jp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pn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2.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4.jpg"/><Relationship Id="rId4" Type="http://schemas.openxmlformats.org/officeDocument/2006/relationships/image" Target="../media/image73.jpg"/></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7.emf"/><Relationship Id="rId5" Type="http://schemas.openxmlformats.org/officeDocument/2006/relationships/oleObject" Target="../embeddings/oleObject2.bin"/><Relationship Id="rId4" Type="http://schemas.openxmlformats.org/officeDocument/2006/relationships/image" Target="../media/image76.em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3.jpe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8.pn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19.jpg"/><Relationship Id="rId9"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Image 4" descr="image de cadres vide sur un mur">
            <a:extLst>
              <a:ext uri="{FF2B5EF4-FFF2-40B4-BE49-F238E27FC236}">
                <a16:creationId xmlns:a16="http://schemas.microsoft.com/office/drawing/2014/main" id="{74B1416E-E144-4B0E-9CB1-2137FB57B75D}"/>
              </a:ext>
            </a:extLst>
          </p:cNvPr>
          <p:cNvPicPr>
            <a:picLocks noChangeAspect="1"/>
          </p:cNvPicPr>
          <p:nvPr/>
        </p:nvPicPr>
        <p:blipFill rotWithShape="1">
          <a:blip r:embed="rId3"/>
          <a:srcRect l="9091" t="6056" b="17045"/>
          <a:stretch/>
        </p:blipFill>
        <p:spPr>
          <a:xfrm>
            <a:off x="0" y="10"/>
            <a:ext cx="12191695" cy="6857990"/>
          </a:xfrm>
          <a:prstGeom prst="rect">
            <a:avLst/>
          </a:prstGeom>
        </p:spPr>
      </p:pic>
      <p:sp>
        <p:nvSpPr>
          <p:cNvPr id="64" name="Rectangle 63">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BDDBEB-2A0E-4470-BE29-A528A3A60875}"/>
              </a:ext>
            </a:extLst>
          </p:cNvPr>
          <p:cNvSpPr>
            <a:spLocks noGrp="1"/>
          </p:cNvSpPr>
          <p:nvPr>
            <p:ph type="ctrTitle"/>
          </p:nvPr>
        </p:nvSpPr>
        <p:spPr>
          <a:xfrm>
            <a:off x="4065511" y="3236470"/>
            <a:ext cx="6832500" cy="1252601"/>
          </a:xfrm>
        </p:spPr>
        <p:txBody>
          <a:bodyPr rtlCol="0">
            <a:normAutofit/>
          </a:bodyPr>
          <a:lstStyle/>
          <a:p>
            <a:pPr rtl="0"/>
            <a:r>
              <a:rPr lang="fr-FR" sz="4100" noProof="1">
                <a:solidFill>
                  <a:srgbClr val="FFFFFE"/>
                </a:solidFill>
              </a:rPr>
              <a:t>RAPPORT ANNUEL 2022</a:t>
            </a:r>
          </a:p>
        </p:txBody>
      </p:sp>
      <p:sp>
        <p:nvSpPr>
          <p:cNvPr id="3" name="Sous-titre 2">
            <a:extLst>
              <a:ext uri="{FF2B5EF4-FFF2-40B4-BE49-F238E27FC236}">
                <a16:creationId xmlns:a16="http://schemas.microsoft.com/office/drawing/2014/main" id="{1D090625-51CE-4ECB-81A4-C4905F3FBFE9}"/>
              </a:ext>
            </a:extLst>
          </p:cNvPr>
          <p:cNvSpPr>
            <a:spLocks noGrp="1"/>
          </p:cNvSpPr>
          <p:nvPr>
            <p:ph type="subTitle" idx="1"/>
          </p:nvPr>
        </p:nvSpPr>
        <p:spPr>
          <a:xfrm>
            <a:off x="4065511" y="4669144"/>
            <a:ext cx="6832499" cy="716529"/>
          </a:xfrm>
        </p:spPr>
        <p:txBody>
          <a:bodyPr rtlCol="0">
            <a:normAutofit/>
          </a:bodyPr>
          <a:lstStyle/>
          <a:p>
            <a:pPr rtl="0"/>
            <a:r>
              <a:rPr lang="fr-FR" sz="1600" noProof="1">
                <a:solidFill>
                  <a:srgbClr val="FFFFFE"/>
                </a:solidFill>
              </a:rPr>
              <a:t>UN DON À NOTRE SANTÉ !</a:t>
            </a:r>
          </a:p>
        </p:txBody>
      </p:sp>
      <p:cxnSp>
        <p:nvCxnSpPr>
          <p:cNvPr id="66" name="Straight Connector 65">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Imag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0160" y="1370961"/>
            <a:ext cx="2944589" cy="1196622"/>
          </a:xfrm>
          <a:prstGeom prst="rect">
            <a:avLst/>
          </a:prstGeom>
        </p:spPr>
      </p:pic>
      <p:pic>
        <p:nvPicPr>
          <p:cNvPr id="7" name="Imag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3018" y="4314307"/>
            <a:ext cx="2505739" cy="1266074"/>
          </a:xfrm>
          <a:prstGeom prst="rect">
            <a:avLst/>
          </a:prstGeom>
          <a:ln>
            <a:noFill/>
          </a:ln>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2326" y="1021505"/>
            <a:ext cx="3074670" cy="2035113"/>
          </a:xfrm>
          <a:prstGeom prst="rect">
            <a:avLst/>
          </a:prstGeom>
        </p:spPr>
      </p:pic>
    </p:spTree>
    <p:extLst>
      <p:ext uri="{BB962C8B-B14F-4D97-AF65-F5344CB8AC3E}">
        <p14:creationId xmlns:p14="http://schemas.microsoft.com/office/powerpoint/2010/main" val="30010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Connecteur droit 3"/>
          <p:cNvCxnSpPr/>
          <p:nvPr/>
        </p:nvCxnSpPr>
        <p:spPr>
          <a:xfrm>
            <a:off x="4211044" y="854083"/>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447586" y="453201"/>
            <a:ext cx="5296827"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LOTO-ÉVASION : nos Gagnants 2022</a:t>
            </a:r>
          </a:p>
        </p:txBody>
      </p:sp>
      <p:pic>
        <p:nvPicPr>
          <p:cNvPr id="53" name="Image 5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194"/>
            <a:ext cx="12192000" cy="449858"/>
          </a:xfrm>
          <a:prstGeom prst="rect">
            <a:avLst/>
          </a:prstGeom>
        </p:spPr>
      </p:pic>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6" y="6353740"/>
            <a:ext cx="415499" cy="369332"/>
          </a:xfrm>
          <a:prstGeom prst="rect">
            <a:avLst/>
          </a:prstGeom>
          <a:noFill/>
        </p:spPr>
        <p:txBody>
          <a:bodyPr wrap="none" lIns="91440" tIns="45720" rIns="91440" bIns="45720">
            <a:spAutoFit/>
          </a:bodyPr>
          <a:lstStyle/>
          <a:p>
            <a:pPr algn="ctr"/>
            <a:r>
              <a:rPr lang="fr-FR" b="0" cap="none" spc="0" dirty="0">
                <a:ln w="0">
                  <a:noFill/>
                </a:ln>
                <a:solidFill>
                  <a:srgbClr val="00A1E1"/>
                </a:solidFill>
                <a:effectLst>
                  <a:outerShdw blurRad="38100" dist="25400" dir="5400000" algn="ctr" rotWithShape="0">
                    <a:srgbClr val="6E747A">
                      <a:alpha val="43000"/>
                    </a:srgbClr>
                  </a:outerShdw>
                </a:effectLst>
              </a:rPr>
              <a:t>09</a:t>
            </a:r>
          </a:p>
        </p:txBody>
      </p:sp>
      <p:pic>
        <p:nvPicPr>
          <p:cNvPr id="2" name="Image 1"/>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152" y="4912042"/>
            <a:ext cx="5667375" cy="1209675"/>
          </a:xfrm>
          <a:prstGeom prst="rect">
            <a:avLst/>
          </a:prstGeom>
        </p:spPr>
      </p:pic>
      <p:pic>
        <p:nvPicPr>
          <p:cNvPr id="37" name="Image 36"/>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90615" y="4912042"/>
            <a:ext cx="5667375" cy="1209675"/>
          </a:xfrm>
          <a:prstGeom prst="rect">
            <a:avLst/>
          </a:prstGeom>
        </p:spPr>
      </p:pic>
      <p:pic>
        <p:nvPicPr>
          <p:cNvPr id="38" name="Imag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6064" y="1856830"/>
            <a:ext cx="1045064" cy="20267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9" name="ZoneTexte 38"/>
          <p:cNvSpPr txBox="1"/>
          <p:nvPr/>
        </p:nvSpPr>
        <p:spPr>
          <a:xfrm>
            <a:off x="10229060" y="1422315"/>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Mylène LAFOREST</a:t>
            </a:r>
          </a:p>
        </p:txBody>
      </p:sp>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237" y="1812819"/>
            <a:ext cx="1553529" cy="20360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5982" y="1856830"/>
            <a:ext cx="2038199" cy="2028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9952" y="1812820"/>
            <a:ext cx="1688141" cy="20360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86070" y="1835468"/>
            <a:ext cx="1578029" cy="20360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8" name="ZoneTexte 27"/>
          <p:cNvSpPr txBox="1"/>
          <p:nvPr/>
        </p:nvSpPr>
        <p:spPr>
          <a:xfrm>
            <a:off x="575177" y="1409716"/>
            <a:ext cx="1691670"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Claudia PILOTE-HARVEY</a:t>
            </a:r>
          </a:p>
        </p:txBody>
      </p:sp>
      <p:sp>
        <p:nvSpPr>
          <p:cNvPr id="30" name="ZoneTexte 29"/>
          <p:cNvSpPr txBox="1"/>
          <p:nvPr/>
        </p:nvSpPr>
        <p:spPr>
          <a:xfrm>
            <a:off x="2927257" y="1402042"/>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Mélanie FORTIN</a:t>
            </a:r>
          </a:p>
        </p:txBody>
      </p:sp>
      <p:sp>
        <p:nvSpPr>
          <p:cNvPr id="31" name="ZoneTexte 30"/>
          <p:cNvSpPr txBox="1"/>
          <p:nvPr/>
        </p:nvSpPr>
        <p:spPr>
          <a:xfrm>
            <a:off x="5286070" y="1409715"/>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Sarah LESSARD</a:t>
            </a:r>
          </a:p>
        </p:txBody>
      </p:sp>
      <p:sp>
        <p:nvSpPr>
          <p:cNvPr id="32" name="ZoneTexte 31"/>
          <p:cNvSpPr txBox="1"/>
          <p:nvPr/>
        </p:nvSpPr>
        <p:spPr>
          <a:xfrm>
            <a:off x="7775724" y="1416442"/>
            <a:ext cx="1778713"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Marie-Claude BERGERON</a:t>
            </a:r>
          </a:p>
        </p:txBody>
      </p:sp>
    </p:spTree>
    <p:extLst>
      <p:ext uri="{BB962C8B-B14F-4D97-AF65-F5344CB8AC3E}">
        <p14:creationId xmlns:p14="http://schemas.microsoft.com/office/powerpoint/2010/main" val="243381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Connecteur droit 3"/>
          <p:cNvCxnSpPr/>
          <p:nvPr/>
        </p:nvCxnSpPr>
        <p:spPr>
          <a:xfrm>
            <a:off x="4211044" y="854083"/>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447586" y="453201"/>
            <a:ext cx="5296827"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LOTO-ÉVASION : nos Gagnants 2022</a:t>
            </a:r>
          </a:p>
        </p:txBody>
      </p:sp>
      <p:pic>
        <p:nvPicPr>
          <p:cNvPr id="53" name="Image 5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194"/>
            <a:ext cx="12192000" cy="449858"/>
          </a:xfrm>
          <a:prstGeom prst="rect">
            <a:avLst/>
          </a:prstGeom>
        </p:spPr>
      </p:pic>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10</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pic>
        <p:nvPicPr>
          <p:cNvPr id="2" name="Image 1"/>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152" y="4912042"/>
            <a:ext cx="5667375" cy="1209675"/>
          </a:xfrm>
          <a:prstGeom prst="rect">
            <a:avLst/>
          </a:prstGeom>
        </p:spPr>
      </p:pic>
      <p:pic>
        <p:nvPicPr>
          <p:cNvPr id="37" name="Image 36"/>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90615" y="4912042"/>
            <a:ext cx="5667375" cy="1209675"/>
          </a:xfrm>
          <a:prstGeom prst="rect">
            <a:avLst/>
          </a:prstGeom>
        </p:spPr>
      </p:pic>
      <p:pic>
        <p:nvPicPr>
          <p:cNvPr id="38" name="Imag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7316" y="1857642"/>
            <a:ext cx="1077015" cy="20267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9" name="ZoneTexte 38"/>
          <p:cNvSpPr txBox="1"/>
          <p:nvPr/>
        </p:nvSpPr>
        <p:spPr>
          <a:xfrm>
            <a:off x="10229058" y="1409714"/>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Isabelle TREMBLAY</a:t>
            </a:r>
          </a:p>
        </p:txBody>
      </p:sp>
      <p:sp>
        <p:nvSpPr>
          <p:cNvPr id="28" name="ZoneTexte 27"/>
          <p:cNvSpPr txBox="1"/>
          <p:nvPr/>
        </p:nvSpPr>
        <p:spPr>
          <a:xfrm>
            <a:off x="575177" y="1409716"/>
            <a:ext cx="1691670" cy="276999"/>
          </a:xfrm>
          <a:prstGeom prst="rect">
            <a:avLst/>
          </a:prstGeom>
          <a:noFill/>
        </p:spPr>
        <p:txBody>
          <a:bodyPr wrap="square" rtlCol="0">
            <a:spAutoFit/>
          </a:bodyPr>
          <a:lstStyle/>
          <a:p>
            <a:pPr algn="ctr"/>
            <a:r>
              <a:rPr lang="fr-CA" sz="1200" b="1" dirty="0" err="1">
                <a:solidFill>
                  <a:srgbClr val="00A1E1"/>
                </a:solidFill>
                <a:latin typeface="Corbel Light" panose="020B0303020204020204" pitchFamily="34" charset="0"/>
              </a:rPr>
              <a:t>Joanie</a:t>
            </a:r>
            <a:r>
              <a:rPr lang="fr-CA" sz="1200" b="1" dirty="0">
                <a:solidFill>
                  <a:srgbClr val="00A1E1"/>
                </a:solidFill>
                <a:latin typeface="Corbel Light" panose="020B0303020204020204" pitchFamily="34" charset="0"/>
              </a:rPr>
              <a:t> BERGERON</a:t>
            </a:r>
          </a:p>
        </p:txBody>
      </p:sp>
      <p:sp>
        <p:nvSpPr>
          <p:cNvPr id="30" name="ZoneTexte 29"/>
          <p:cNvSpPr txBox="1"/>
          <p:nvPr/>
        </p:nvSpPr>
        <p:spPr>
          <a:xfrm>
            <a:off x="3062409" y="1442905"/>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Sandra LESSARD</a:t>
            </a:r>
          </a:p>
        </p:txBody>
      </p:sp>
      <p:sp>
        <p:nvSpPr>
          <p:cNvPr id="31" name="ZoneTexte 30"/>
          <p:cNvSpPr txBox="1"/>
          <p:nvPr/>
        </p:nvSpPr>
        <p:spPr>
          <a:xfrm>
            <a:off x="5530877" y="1409715"/>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Nathalie BUSSIÈRE</a:t>
            </a:r>
          </a:p>
        </p:txBody>
      </p:sp>
      <p:sp>
        <p:nvSpPr>
          <p:cNvPr id="32" name="ZoneTexte 31"/>
          <p:cNvSpPr txBox="1"/>
          <p:nvPr/>
        </p:nvSpPr>
        <p:spPr>
          <a:xfrm>
            <a:off x="7914818" y="1409714"/>
            <a:ext cx="1778713"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Andrée TREMBLAY</a:t>
            </a:r>
          </a:p>
        </p:txBody>
      </p:sp>
      <p:pic>
        <p:nvPicPr>
          <p:cNvPr id="26" name="Imag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499" y="1829070"/>
            <a:ext cx="1615912" cy="20300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 name="Imag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0290" y="1826077"/>
            <a:ext cx="1819466" cy="20360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1635" y="1826077"/>
            <a:ext cx="1672015" cy="20330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75724" y="1835796"/>
            <a:ext cx="2056902" cy="2023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7057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Connecteur droit 3"/>
          <p:cNvCxnSpPr/>
          <p:nvPr/>
        </p:nvCxnSpPr>
        <p:spPr>
          <a:xfrm>
            <a:off x="4211043" y="834356"/>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280099" y="443965"/>
            <a:ext cx="5296827"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LOTO-ÉVASION : 14</a:t>
            </a:r>
            <a:r>
              <a:rPr lang="fr-CA" sz="2400" cap="none" baseline="30000" dirty="0"/>
              <a:t>e</a:t>
            </a:r>
            <a:r>
              <a:rPr lang="fr-CA" sz="2400" cap="small" dirty="0"/>
              <a:t> ÉDITION</a:t>
            </a:r>
          </a:p>
        </p:txBody>
      </p:sp>
      <p:pic>
        <p:nvPicPr>
          <p:cNvPr id="53" name="Image 5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194"/>
            <a:ext cx="12192000" cy="449858"/>
          </a:xfrm>
          <a:prstGeom prst="rect">
            <a:avLst/>
          </a:prstGeom>
        </p:spPr>
      </p:pic>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11</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8512" y="1525902"/>
            <a:ext cx="4772891" cy="2055151"/>
          </a:xfrm>
          <a:prstGeom prst="rect">
            <a:avLst/>
          </a:prstGeom>
          <a:ln w="228600" cap="sq" cmpd="thickThin">
            <a:solidFill>
              <a:srgbClr val="000000"/>
            </a:solidFill>
            <a:prstDash val="solid"/>
            <a:miter lim="800000"/>
          </a:ln>
          <a:effectLst>
            <a:outerShdw blurRad="50800" dist="38100" dir="5400000" algn="t" rotWithShape="0">
              <a:prstClr val="black">
                <a:alpha val="40000"/>
              </a:prstClr>
            </a:outerShdw>
          </a:effectLst>
        </p:spPr>
      </p:pic>
      <p:grpSp>
        <p:nvGrpSpPr>
          <p:cNvPr id="29" name="Groupe 28"/>
          <p:cNvGrpSpPr/>
          <p:nvPr/>
        </p:nvGrpSpPr>
        <p:grpSpPr>
          <a:xfrm>
            <a:off x="333854" y="1348237"/>
            <a:ext cx="4139738" cy="3942080"/>
            <a:chOff x="7356764" y="1313411"/>
            <a:chExt cx="4139738" cy="3942080"/>
          </a:xfrm>
        </p:grpSpPr>
        <p:sp>
          <p:nvSpPr>
            <p:cNvPr id="13" name="Rectangle 12"/>
            <p:cNvSpPr/>
            <p:nvPr/>
          </p:nvSpPr>
          <p:spPr>
            <a:xfrm>
              <a:off x="7356764" y="1313411"/>
              <a:ext cx="4139738" cy="3942080"/>
            </a:xfrm>
            <a:prstGeom prst="rect">
              <a:avLst/>
            </a:prstGeom>
            <a:solidFill>
              <a:schemeClr val="bg1"/>
            </a:solidFill>
            <a:ln w="177800">
              <a:miter lim="800000"/>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0000" rIns="180000" rtlCol="0" anchor="ctr"/>
            <a:lstStyle/>
            <a:p>
              <a:pPr algn="just"/>
              <a:endParaRPr lang="fr-CA" sz="1200" dirty="0">
                <a:latin typeface="Corbel Light" panose="020B0303020204020204" pitchFamily="34" charset="0"/>
              </a:endParaRPr>
            </a:p>
          </p:txBody>
        </p:sp>
        <p:sp>
          <p:nvSpPr>
            <p:cNvPr id="26" name="Rectangle 25"/>
            <p:cNvSpPr/>
            <p:nvPr/>
          </p:nvSpPr>
          <p:spPr>
            <a:xfrm>
              <a:off x="7541026" y="1491076"/>
              <a:ext cx="3789685" cy="3600986"/>
            </a:xfrm>
            <a:prstGeom prst="rect">
              <a:avLst/>
            </a:prstGeom>
            <a:gradFill>
              <a:gsLst>
                <a:gs pos="0">
                  <a:schemeClr val="bg2">
                    <a:tint val="94000"/>
                    <a:satMod val="80000"/>
                    <a:lumMod val="106000"/>
                    <a:alpha val="0"/>
                  </a:schemeClr>
                </a:gs>
                <a:gs pos="100000">
                  <a:srgbClr val="E1DDD7"/>
                </a:gs>
              </a:gsLst>
              <a:path path="circle">
                <a:fillToRect l="43000" r="43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ZoneTexte 24"/>
            <p:cNvSpPr txBox="1"/>
            <p:nvPr/>
          </p:nvSpPr>
          <p:spPr>
            <a:xfrm>
              <a:off x="7498267" y="1494525"/>
              <a:ext cx="3865655" cy="3600986"/>
            </a:xfrm>
            <a:prstGeom prst="rect">
              <a:avLst/>
            </a:prstGeom>
            <a:noFill/>
          </p:spPr>
          <p:txBody>
            <a:bodyPr wrap="square" rtlCol="0">
              <a:spAutoFit/>
            </a:bodyPr>
            <a:lstStyle/>
            <a:p>
              <a:pPr algn="just"/>
              <a:r>
                <a:rPr lang="fr-CA" sz="1200" dirty="0">
                  <a:latin typeface="Corbel" panose="020B0503020204020204" pitchFamily="34" charset="0"/>
                </a:rPr>
                <a:t>C’est en 2009 que la Fondation de l’Hôtel-Dieu d’Alma a mis sur pied une campagne de financement s’adressant uniquement aux employés, professionnels, médecins et retraités travaillant ou ayant œuvré au CIUSSS Lac St-Jean Est.</a:t>
              </a:r>
            </a:p>
            <a:p>
              <a:pPr algn="just"/>
              <a:r>
                <a:rPr lang="fr-CA" sz="1200" dirty="0">
                  <a:latin typeface="Corbel" panose="020B0503020204020204" pitchFamily="34" charset="0"/>
                </a:rPr>
                <a:t>Encore cette année, nous avons pu compter sur l’aide de plusieurs membres du personnel pour vendre les billets. Nous profitons donc de cette occasion pour dire MERCI à ces précieux collaborateurs :</a:t>
              </a:r>
            </a:p>
            <a:p>
              <a:r>
                <a:rPr lang="fr-CA" sz="1200" dirty="0">
                  <a:latin typeface="Corbel" panose="020B0503020204020204" pitchFamily="34" charset="0"/>
                </a:rPr>
                <a:t>	Jannick Blackburn 		Marie-Claude Cloutier	Rolande Côté 			Valérie Deslandes</a:t>
              </a:r>
            </a:p>
            <a:p>
              <a:r>
                <a:rPr lang="fr-CA" sz="1200" dirty="0">
                  <a:latin typeface="Corbel" panose="020B0503020204020204" pitchFamily="34" charset="0"/>
                </a:rPr>
                <a:t>	Cindy </a:t>
              </a:r>
              <a:r>
                <a:rPr lang="fr-CA" sz="1200" dirty="0" err="1">
                  <a:latin typeface="Corbel" panose="020B0503020204020204" pitchFamily="34" charset="0"/>
                </a:rPr>
                <a:t>Duchaine</a:t>
              </a:r>
              <a:r>
                <a:rPr lang="fr-CA" sz="1200" dirty="0">
                  <a:latin typeface="Corbel" panose="020B0503020204020204" pitchFamily="34" charset="0"/>
                </a:rPr>
                <a:t>		Karine Girard		</a:t>
              </a:r>
            </a:p>
            <a:p>
              <a:r>
                <a:rPr lang="fr-CA" sz="1200" dirty="0">
                  <a:latin typeface="Corbel" panose="020B0503020204020204" pitchFamily="34" charset="0"/>
                </a:rPr>
                <a:t>	Alexandra Larouche		Marie Larouche</a:t>
              </a:r>
            </a:p>
            <a:p>
              <a:r>
                <a:rPr lang="fr-CA" sz="1200" dirty="0">
                  <a:latin typeface="Corbel" panose="020B0503020204020204" pitchFamily="34" charset="0"/>
                </a:rPr>
                <a:t>	Suzanne Maltais		 Chantale Morin</a:t>
              </a:r>
            </a:p>
            <a:p>
              <a:r>
                <a:rPr lang="fr-CA" sz="1200" dirty="0">
                  <a:latin typeface="Corbel" panose="020B0503020204020204" pitchFamily="34" charset="0"/>
                </a:rPr>
                <a:t>	Gilles Paquette		Mélanie Perron</a:t>
              </a:r>
            </a:p>
            <a:p>
              <a:r>
                <a:rPr lang="fr-CA" sz="1200" dirty="0">
                  <a:latin typeface="Corbel" panose="020B0503020204020204" pitchFamily="34" charset="0"/>
                </a:rPr>
                <a:t>	Marie-Soleil P-Gagnon	Véronique Renaud</a:t>
              </a:r>
            </a:p>
            <a:p>
              <a:r>
                <a:rPr lang="fr-CA" sz="1200" dirty="0">
                  <a:latin typeface="Corbel" panose="020B0503020204020204" pitchFamily="34" charset="0"/>
                </a:rPr>
                <a:t>	Chantale Roy			 Sophie Simard</a:t>
              </a:r>
            </a:p>
            <a:p>
              <a:r>
                <a:rPr lang="fr-CA" sz="1200" dirty="0">
                  <a:latin typeface="Corbel" panose="020B0503020204020204" pitchFamily="34" charset="0"/>
                </a:rPr>
                <a:t>	Véronique </a:t>
              </a:r>
              <a:r>
                <a:rPr lang="fr-CA" sz="1200" dirty="0" err="1">
                  <a:latin typeface="Corbel" panose="020B0503020204020204" pitchFamily="34" charset="0"/>
                </a:rPr>
                <a:t>Vandal</a:t>
              </a:r>
              <a:r>
                <a:rPr lang="fr-CA" sz="1200" dirty="0">
                  <a:latin typeface="Corbel" panose="020B0503020204020204" pitchFamily="34" charset="0"/>
                </a:rPr>
                <a:t> 		Ann Villeneuve	</a:t>
              </a:r>
            </a:p>
            <a:p>
              <a:r>
                <a:rPr lang="fr-CA" sz="1200" dirty="0">
                  <a:latin typeface="Corbel" panose="020B0503020204020204" pitchFamily="34" charset="0"/>
                </a:rPr>
                <a:t>	Lily Villeneuve</a:t>
              </a:r>
            </a:p>
          </p:txBody>
        </p:sp>
      </p:grpSp>
      <p:sp>
        <p:nvSpPr>
          <p:cNvPr id="33" name="Sous-titre 2">
            <a:extLst>
              <a:ext uri="{FF2B5EF4-FFF2-40B4-BE49-F238E27FC236}">
                <a16:creationId xmlns:a16="http://schemas.microsoft.com/office/drawing/2014/main" id="{1D090625-51CE-4ECB-81A4-C4905F3FBFE9}"/>
              </a:ext>
            </a:extLst>
          </p:cNvPr>
          <p:cNvSpPr txBox="1">
            <a:spLocks/>
          </p:cNvSpPr>
          <p:nvPr/>
        </p:nvSpPr>
        <p:spPr>
          <a:xfrm>
            <a:off x="5773689" y="4473334"/>
            <a:ext cx="5606473" cy="116581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a:solidFill>
                  <a:schemeClr val="accent1"/>
                </a:solidFill>
                <a:latin typeface="Corbel" panose="020B0503020204020204" pitchFamily="34" charset="0"/>
              </a:rPr>
              <a:t>Les revenus de la Loto-Évasion 2021 ont permis d’investir la somme de </a:t>
            </a:r>
            <a:r>
              <a:rPr lang="fr-CA" sz="1600" b="1" dirty="0">
                <a:solidFill>
                  <a:srgbClr val="00A1E1"/>
                </a:solidFill>
                <a:latin typeface="+mj-lt"/>
              </a:rPr>
              <a:t>65,169 $</a:t>
            </a:r>
            <a:r>
              <a:rPr lang="fr-CA" sz="1600" b="1" dirty="0">
                <a:solidFill>
                  <a:schemeClr val="accent1"/>
                </a:solidFill>
                <a:latin typeface="Corbel" panose="020B0503020204020204" pitchFamily="34" charset="0"/>
              </a:rPr>
              <a:t> </a:t>
            </a:r>
            <a:r>
              <a:rPr lang="fr-CA" sz="1600" dirty="0">
                <a:solidFill>
                  <a:schemeClr val="accent1"/>
                </a:solidFill>
                <a:latin typeface="Corbel" panose="020B0503020204020204" pitchFamily="34" charset="0"/>
              </a:rPr>
              <a:t>dans l’achat d’équipements qui serviront directement à faciliter la qualité de vie des professionnels de la santé et de nos bénéficiaires.</a:t>
            </a:r>
          </a:p>
        </p:txBody>
      </p:sp>
      <p:cxnSp>
        <p:nvCxnSpPr>
          <p:cNvPr id="34" name="Connecteur droit 33"/>
          <p:cNvCxnSpPr/>
          <p:nvPr/>
        </p:nvCxnSpPr>
        <p:spPr>
          <a:xfrm>
            <a:off x="7228759" y="4213109"/>
            <a:ext cx="2172393" cy="295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63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6893536" y="729156"/>
            <a:ext cx="4167882" cy="1049235"/>
          </a:xfrm>
        </p:spPr>
        <p:txBody>
          <a:bodyPr vert="horz" lIns="91440" tIns="45720" rIns="91440" bIns="45720" rtlCol="0" anchor="t">
            <a:normAutofit fontScale="90000"/>
          </a:bodyPr>
          <a:lstStyle/>
          <a:p>
            <a:pPr algn="ctr" rtl="0"/>
            <a:r>
              <a:rPr lang="fr-FR" cap="small" dirty="0"/>
              <a:t>Villa Beauvoir</a:t>
            </a:r>
            <a:br>
              <a:rPr lang="fr-FR" cap="small" dirty="0"/>
            </a:br>
            <a:r>
              <a:rPr lang="fr-FR" cap="small" dirty="0"/>
              <a:t>Fondation Nick Michel</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b="2909"/>
          <a:stretch/>
        </p:blipFill>
        <p:spPr>
          <a:xfrm>
            <a:off x="1544497" y="1024093"/>
            <a:ext cx="4272952" cy="4043280"/>
          </a:xfrm>
          <a:prstGeom prst="rect">
            <a:avLst/>
          </a:prstGeom>
          <a:ln>
            <a:noFill/>
          </a:ln>
          <a:effectLst>
            <a:outerShdw blurRad="292100" dist="139700" dir="2700000" algn="tl" rotWithShape="0">
              <a:srgbClr val="333333">
                <a:alpha val="65000"/>
              </a:srgbClr>
            </a:outerShdw>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071141" y="2039911"/>
            <a:ext cx="3812672" cy="2028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b="1" dirty="0">
                <a:solidFill>
                  <a:srgbClr val="C00000"/>
                </a:solidFill>
              </a:rPr>
              <a:t>Fidèle à la volonté de son créateur, la Fondation Nick Michel participe activement aux éléments conjoints de nos missions respectives.   </a:t>
            </a:r>
          </a:p>
          <a:p>
            <a:pPr lvl="0" algn="just" defTabSz="914400" eaLnBrk="0" fontAlgn="base" hangingPunct="0">
              <a:spcBef>
                <a:spcPct val="0"/>
              </a:spcBef>
              <a:spcAft>
                <a:spcPct val="0"/>
              </a:spcAft>
            </a:pPr>
            <a:r>
              <a:rPr lang="fr-CA" altLang="fr-FR" b="1" dirty="0">
                <a:solidFill>
                  <a:srgbClr val="C00000"/>
                </a:solidFill>
              </a:rPr>
              <a:t>       </a:t>
            </a:r>
          </a:p>
          <a:p>
            <a:pPr lvl="0" algn="just" defTabSz="914400" eaLnBrk="0" fontAlgn="base" hangingPunct="0">
              <a:spcBef>
                <a:spcPct val="0"/>
              </a:spcBef>
              <a:spcAft>
                <a:spcPct val="0"/>
              </a:spcAft>
            </a:pPr>
            <a:r>
              <a:rPr lang="fr-CA" altLang="fr-FR" b="1" dirty="0">
                <a:solidFill>
                  <a:srgbClr val="C00000"/>
                </a:solidFill>
              </a:rPr>
              <a:t>M. David </a:t>
            </a:r>
            <a:r>
              <a:rPr lang="fr-CA" altLang="fr-FR" b="1" dirty="0" err="1">
                <a:solidFill>
                  <a:srgbClr val="C00000"/>
                </a:solidFill>
              </a:rPr>
              <a:t>Boily</a:t>
            </a:r>
            <a:r>
              <a:rPr lang="fr-CA" altLang="fr-FR" b="1" dirty="0">
                <a:solidFill>
                  <a:srgbClr val="C00000"/>
                </a:solidFill>
              </a:rPr>
              <a:t>, directeur de la Villa Beauvoir, a remis la somme de </a:t>
            </a:r>
          </a:p>
          <a:p>
            <a:pPr lvl="0" algn="ctr" defTabSz="914400" eaLnBrk="0" fontAlgn="base" hangingPunct="0">
              <a:spcBef>
                <a:spcPct val="0"/>
              </a:spcBef>
              <a:spcAft>
                <a:spcPct val="0"/>
              </a:spcAft>
            </a:pPr>
            <a:r>
              <a:rPr lang="fr-CA" altLang="fr-FR" b="1" dirty="0">
                <a:solidFill>
                  <a:srgbClr val="00A1E1"/>
                </a:solidFill>
              </a:rPr>
              <a:t>9 000 $$$ </a:t>
            </a:r>
            <a:endParaRPr lang="fr-FR" altLang="fr-FR" b="1" dirty="0">
              <a:solidFill>
                <a:srgbClr val="C00000"/>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12</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8581" y="4524382"/>
            <a:ext cx="1579632" cy="13163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2490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183955" y="1006577"/>
            <a:ext cx="3588516" cy="646442"/>
          </a:xfrm>
        </p:spPr>
        <p:txBody>
          <a:bodyPr vert="horz" lIns="91440" tIns="45720" rIns="91440" bIns="45720" rtlCol="0" anchor="t">
            <a:normAutofit/>
          </a:bodyPr>
          <a:lstStyle/>
          <a:p>
            <a:pPr algn="ctr" rtl="0"/>
            <a:r>
              <a:rPr lang="fr-FR" cap="small" dirty="0"/>
              <a:t>Vente de Garage</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265679" y="1121940"/>
            <a:ext cx="4749989" cy="3833002"/>
          </a:xfrm>
          <a:prstGeom prst="rect">
            <a:avLst/>
          </a:prstGeom>
          <a:ln>
            <a:noFill/>
          </a:ln>
          <a:effectLst>
            <a:outerShdw blurRad="292100" dist="139700" dir="2700000" algn="tl" rotWithShape="0">
              <a:srgbClr val="333333">
                <a:alpha val="65000"/>
              </a:srgbClr>
            </a:outerShdw>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183955" y="2294650"/>
            <a:ext cx="3973572" cy="2480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sz="1600" b="1" dirty="0">
                <a:solidFill>
                  <a:srgbClr val="C00000"/>
                </a:solidFill>
              </a:rPr>
              <a:t>Grâce à la conviction contagieuse du jeune Raphaël Fortin de St-Nazaire, pour une deuxième année, aidé de ses parents, il a organisé une méga-vente de garage qui a rapporté plus de </a:t>
            </a:r>
          </a:p>
          <a:p>
            <a:pPr lvl="0" algn="ctr" defTabSz="914400" eaLnBrk="0" fontAlgn="base" hangingPunct="0">
              <a:spcBef>
                <a:spcPct val="0"/>
              </a:spcBef>
              <a:spcAft>
                <a:spcPct val="0"/>
              </a:spcAft>
            </a:pPr>
            <a:r>
              <a:rPr lang="fr-CA" altLang="fr-FR" sz="1600" b="1" dirty="0">
                <a:solidFill>
                  <a:srgbClr val="00A1E1"/>
                </a:solidFill>
              </a:rPr>
              <a:t>2 500 $$$</a:t>
            </a:r>
            <a:endParaRPr lang="fr-CA" altLang="fr-FR" sz="1600" b="1" dirty="0">
              <a:solidFill>
                <a:srgbClr val="C00000"/>
              </a:solidFill>
            </a:endParaRPr>
          </a:p>
          <a:p>
            <a:pPr lvl="0" algn="just" defTabSz="914400" eaLnBrk="0" fontAlgn="base" hangingPunct="0">
              <a:spcBef>
                <a:spcPct val="0"/>
              </a:spcBef>
              <a:spcAft>
                <a:spcPct val="0"/>
              </a:spcAft>
            </a:pPr>
            <a:r>
              <a:rPr lang="fr-CA" altLang="fr-FR" sz="1600" b="1" dirty="0">
                <a:solidFill>
                  <a:srgbClr val="C00000"/>
                </a:solidFill>
              </a:rPr>
              <a:t>Raphaël a insisté pour que cette somme soit dévolue pour aider la cause des enfants malades.</a:t>
            </a: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7183955" y="4776557"/>
            <a:ext cx="4348434"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votre générosité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13</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3472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183955" y="709679"/>
            <a:ext cx="3588516" cy="1001469"/>
          </a:xfrm>
        </p:spPr>
        <p:txBody>
          <a:bodyPr vert="horz" lIns="91440" tIns="45720" rIns="91440" bIns="45720" rtlCol="0" anchor="t">
            <a:normAutofit/>
          </a:bodyPr>
          <a:lstStyle/>
          <a:p>
            <a:pPr algn="ctr" rtl="0"/>
            <a:r>
              <a:rPr lang="fr-FR" cap="small" dirty="0"/>
              <a:t>Course des Couleurs MNP</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145606" y="1653019"/>
            <a:ext cx="5077638" cy="2892966"/>
          </a:xfrm>
          <a:prstGeom prst="rect">
            <a:avLst/>
          </a:prstGeom>
          <a:ln>
            <a:noFill/>
          </a:ln>
          <a:effectLst>
            <a:outerShdw blurRad="292100" dist="139700" dir="2700000" algn="tl" rotWithShape="0">
              <a:srgbClr val="333333">
                <a:alpha val="65000"/>
              </a:srgbClr>
            </a:outerShdw>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183955" y="2550555"/>
            <a:ext cx="3835128" cy="1950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b="1" dirty="0">
                <a:solidFill>
                  <a:srgbClr val="C00000"/>
                </a:solidFill>
              </a:rPr>
              <a:t>Le 10 juillet dernier avait lieu, dans le cadre de </a:t>
            </a:r>
            <a:r>
              <a:rPr lang="fr-CA" altLang="fr-FR" b="1" dirty="0" err="1">
                <a:solidFill>
                  <a:srgbClr val="C00000"/>
                </a:solidFill>
              </a:rPr>
              <a:t>festirame</a:t>
            </a:r>
            <a:r>
              <a:rPr lang="fr-CA" altLang="fr-FR" b="1" dirty="0">
                <a:solidFill>
                  <a:srgbClr val="C00000"/>
                </a:solidFill>
              </a:rPr>
              <a:t>, la course des couleurs MNP.</a:t>
            </a:r>
          </a:p>
          <a:p>
            <a:pPr lvl="0" algn="just" defTabSz="914400" eaLnBrk="0" fontAlgn="base" hangingPunct="0">
              <a:spcBef>
                <a:spcPct val="0"/>
              </a:spcBef>
              <a:spcAft>
                <a:spcPct val="0"/>
              </a:spcAft>
            </a:pPr>
            <a:r>
              <a:rPr lang="fr-CA" altLang="fr-FR" b="1" dirty="0">
                <a:solidFill>
                  <a:srgbClr val="C00000"/>
                </a:solidFill>
              </a:rPr>
              <a:t>Merci aux organisatrices et aux participants qui ont permis de remettre la somme de $2,500 à la Fondation.</a:t>
            </a:r>
          </a:p>
          <a:p>
            <a:pPr lvl="0" algn="just" defTabSz="914400" eaLnBrk="0" fontAlgn="base" hangingPunct="0">
              <a:spcBef>
                <a:spcPct val="0"/>
              </a:spcBef>
              <a:spcAft>
                <a:spcPct val="0"/>
              </a:spcAft>
            </a:pPr>
            <a:endParaRPr lang="fr-CA" altLang="fr-FR" b="1" dirty="0">
              <a:solidFill>
                <a:srgbClr val="C00000"/>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7335993" y="4955369"/>
            <a:ext cx="4348434"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votre générosité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14</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5915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183955" y="709679"/>
            <a:ext cx="3588516" cy="1001469"/>
          </a:xfrm>
        </p:spPr>
        <p:txBody>
          <a:bodyPr vert="horz" lIns="91440" tIns="45720" rIns="91440" bIns="45720" rtlCol="0" anchor="t">
            <a:normAutofit/>
          </a:bodyPr>
          <a:lstStyle/>
          <a:p>
            <a:pPr algn="ctr" rtl="0"/>
            <a:r>
              <a:rPr lang="fr-FR" cap="small" dirty="0"/>
              <a:t>Concert des Médecins</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145606" y="1752745"/>
            <a:ext cx="5077638" cy="2693514"/>
          </a:xfrm>
          <a:prstGeom prst="rect">
            <a:avLst/>
          </a:prstGeom>
          <a:ln>
            <a:noFill/>
          </a:ln>
          <a:effectLst>
            <a:outerShdw blurRad="292100" dist="139700" dir="2700000" algn="tl" rotWithShape="0">
              <a:srgbClr val="333333">
                <a:alpha val="65000"/>
              </a:srgbClr>
            </a:outerShdw>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183954" y="2113821"/>
            <a:ext cx="4091781" cy="2745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b="1" dirty="0">
                <a:solidFill>
                  <a:srgbClr val="C00000"/>
                </a:solidFill>
              </a:rPr>
              <a:t>Événement haut en couleurs et en sons !!! De retour après une absence de deux ans, nos artistes ont présenté une soirée absolument mémorable ! </a:t>
            </a:r>
          </a:p>
          <a:p>
            <a:pPr lvl="0" algn="just" defTabSz="914400" eaLnBrk="0" fontAlgn="base" hangingPunct="0">
              <a:spcBef>
                <a:spcPct val="0"/>
              </a:spcBef>
              <a:spcAft>
                <a:spcPct val="0"/>
              </a:spcAft>
            </a:pPr>
            <a:endParaRPr lang="fr-CA" altLang="fr-FR" b="1" dirty="0">
              <a:solidFill>
                <a:srgbClr val="C00000"/>
              </a:solidFill>
            </a:endParaRPr>
          </a:p>
          <a:p>
            <a:pPr lvl="0" algn="just" defTabSz="914400" eaLnBrk="0" fontAlgn="base" hangingPunct="0">
              <a:spcBef>
                <a:spcPct val="0"/>
              </a:spcBef>
              <a:spcAft>
                <a:spcPct val="0"/>
              </a:spcAft>
            </a:pPr>
            <a:r>
              <a:rPr lang="fr-CA" altLang="fr-FR" b="1" dirty="0">
                <a:solidFill>
                  <a:srgbClr val="C00000"/>
                </a:solidFill>
              </a:rPr>
              <a:t>Le Concert des Médecins a eu lieu au Camp musical de Métabetchouan et a permis d’amasser la somme de </a:t>
            </a:r>
          </a:p>
          <a:p>
            <a:pPr lvl="0" algn="ctr" defTabSz="914400" eaLnBrk="0" fontAlgn="base" hangingPunct="0">
              <a:spcBef>
                <a:spcPct val="0"/>
              </a:spcBef>
              <a:spcAft>
                <a:spcPct val="0"/>
              </a:spcAft>
            </a:pPr>
            <a:r>
              <a:rPr lang="fr-CA" altLang="fr-FR" b="1" dirty="0">
                <a:solidFill>
                  <a:srgbClr val="00A1E1"/>
                </a:solidFill>
              </a:rPr>
              <a:t>8 384 $$$</a:t>
            </a:r>
            <a:endParaRPr lang="fr-FR" altLang="fr-FR" b="1" dirty="0">
              <a:solidFill>
                <a:srgbClr val="C00000"/>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7559162" y="4962074"/>
            <a:ext cx="3341364" cy="523220"/>
          </a:xfrm>
          <a:prstGeom prst="rect">
            <a:avLst/>
          </a:prstGeom>
          <a:noFill/>
        </p:spPr>
        <p:txBody>
          <a:bodyPr wrap="none" lIns="91440" tIns="45720" rIns="91440" bIns="45720">
            <a:spAutoFit/>
          </a:bodyPr>
          <a:lstStyle/>
          <a:p>
            <a:pPr algn="ctr"/>
            <a:r>
              <a:rPr lang="fr-FR" sz="2800" dirty="0">
                <a:ln w="0"/>
                <a:solidFill>
                  <a:srgbClr val="00A1E1"/>
                </a:solidFill>
                <a:effectLst>
                  <a:outerShdw blurRad="38100" dist="25400" dir="5400000" algn="ctr" rotWithShape="0">
                    <a:srgbClr val="6E747A">
                      <a:alpha val="43000"/>
                    </a:srgbClr>
                  </a:outerShdw>
                </a:effectLst>
              </a:rPr>
              <a:t>G</a:t>
            </a:r>
            <a:r>
              <a:rPr lang="fr-FR" sz="2800" b="0" cap="none" spc="0" dirty="0">
                <a:ln w="0"/>
                <a:solidFill>
                  <a:srgbClr val="00A1E1"/>
                </a:solidFill>
                <a:effectLst>
                  <a:outerShdw blurRad="38100" dist="25400" dir="5400000" algn="ctr" rotWithShape="0">
                    <a:srgbClr val="6E747A">
                      <a:alpha val="43000"/>
                    </a:srgbClr>
                  </a:outerShdw>
                </a:effectLst>
              </a:rPr>
              <a:t>énérosité musicale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15</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1110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183955" y="1082819"/>
            <a:ext cx="3588516" cy="566976"/>
          </a:xfrm>
        </p:spPr>
        <p:txBody>
          <a:bodyPr vert="horz" lIns="91440" tIns="45720" rIns="91440" bIns="45720" rtlCol="0" anchor="t">
            <a:normAutofit/>
          </a:bodyPr>
          <a:lstStyle/>
          <a:p>
            <a:pPr algn="ctr" rtl="0"/>
            <a:r>
              <a:rPr lang="fr-FR" cap="small" dirty="0"/>
              <a:t>Les Frères DUBÉ</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140966" y="1440353"/>
            <a:ext cx="5080014" cy="3232736"/>
          </a:xfrm>
          <a:prstGeom prst="rect">
            <a:avLst/>
          </a:prstGeom>
          <a:ln>
            <a:noFill/>
          </a:ln>
          <a:effectLst>
            <a:outerShdw blurRad="292100" dist="139700" dir="2700000" algn="tl" rotWithShape="0">
              <a:srgbClr val="333333">
                <a:alpha val="65000"/>
              </a:srgbClr>
            </a:outerShdw>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200992" y="2454720"/>
            <a:ext cx="3554442" cy="1411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b="1" dirty="0">
                <a:solidFill>
                  <a:srgbClr val="C00000"/>
                </a:solidFill>
              </a:rPr>
              <a:t>Les frères Louis, André et Richard Dubé ont renouvelé leur engagement en offrant la somme totale de </a:t>
            </a:r>
          </a:p>
          <a:p>
            <a:pPr lvl="0" algn="ctr" defTabSz="914400" eaLnBrk="0" fontAlgn="base" hangingPunct="0">
              <a:spcBef>
                <a:spcPct val="0"/>
              </a:spcBef>
              <a:spcAft>
                <a:spcPct val="0"/>
              </a:spcAft>
            </a:pPr>
            <a:r>
              <a:rPr lang="fr-CA" altLang="fr-FR" b="1" dirty="0">
                <a:solidFill>
                  <a:srgbClr val="00A1E1"/>
                </a:solidFill>
              </a:rPr>
              <a:t>6 000 $$$</a:t>
            </a:r>
            <a:endParaRPr lang="fr-FR" altLang="fr-FR" b="1" dirty="0">
              <a:solidFill>
                <a:srgbClr val="C00000"/>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7183955" y="4445688"/>
            <a:ext cx="4348434"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votre générosité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16</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920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183955" y="805672"/>
            <a:ext cx="3588516" cy="1001469"/>
          </a:xfrm>
        </p:spPr>
        <p:txBody>
          <a:bodyPr vert="horz" lIns="91440" tIns="45720" rIns="91440" bIns="45720" rtlCol="0" anchor="t">
            <a:normAutofit/>
          </a:bodyPr>
          <a:lstStyle/>
          <a:p>
            <a:pPr algn="ctr" rtl="0"/>
            <a:r>
              <a:rPr lang="fr-FR" cap="small" dirty="0"/>
              <a:t>Chevaliers </a:t>
            </a:r>
            <a:br>
              <a:rPr lang="fr-FR" cap="small" dirty="0"/>
            </a:br>
            <a:r>
              <a:rPr lang="fr-FR" cap="small" dirty="0"/>
              <a:t>de Colomb</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575463" y="963530"/>
            <a:ext cx="4211020" cy="4149903"/>
          </a:xfrm>
          <a:prstGeom prst="rect">
            <a:avLst/>
          </a:prstGeom>
          <a:ln>
            <a:noFill/>
          </a:ln>
          <a:effectLst>
            <a:outerShdw blurRad="292100" dist="139700" dir="2700000" algn="tl" rotWithShape="0">
              <a:srgbClr val="333333">
                <a:alpha val="65000"/>
              </a:srgbClr>
            </a:outerShdw>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218029" y="2048613"/>
            <a:ext cx="3554442" cy="1295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CA" altLang="fr-FR" b="1" dirty="0">
                <a:solidFill>
                  <a:srgbClr val="C00000"/>
                </a:solidFill>
              </a:rPr>
              <a:t>Les Chevaliers de Colomb de Lac-à-la-Croix ont remis la somme de </a:t>
            </a:r>
          </a:p>
          <a:p>
            <a:pPr marL="0" marR="0" lvl="0" indent="0" algn="ctr" defTabSz="914400" rtl="0" eaLnBrk="0" fontAlgn="base" latinLnBrk="0" hangingPunct="0">
              <a:lnSpc>
                <a:spcPct val="100000"/>
              </a:lnSpc>
              <a:spcBef>
                <a:spcPct val="0"/>
              </a:spcBef>
              <a:spcAft>
                <a:spcPct val="0"/>
              </a:spcAft>
              <a:buClrTx/>
              <a:buSzTx/>
              <a:buFontTx/>
              <a:buNone/>
              <a:tabLst/>
            </a:pPr>
            <a:r>
              <a:rPr lang="fr-CA" altLang="fr-FR" b="1" dirty="0">
                <a:solidFill>
                  <a:srgbClr val="00A1E1"/>
                </a:solidFill>
              </a:rPr>
              <a:t>775 $$$</a:t>
            </a:r>
            <a:r>
              <a:rPr lang="fr-CA" altLang="fr-FR" b="1" dirty="0">
                <a:solidFill>
                  <a:srgbClr val="C00000"/>
                </a:solidFill>
              </a:rPr>
              <a:t> </a:t>
            </a:r>
            <a:endParaRPr lang="fr-FR" altLang="fr-FR" b="1" dirty="0">
              <a:solidFill>
                <a:srgbClr val="C00000"/>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17</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2088" y="3843851"/>
            <a:ext cx="2512249" cy="16092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8502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49B5C-8516-4B41-9220-27AAF00AC87D}"/>
              </a:ext>
            </a:extLst>
          </p:cNvPr>
          <p:cNvSpPr>
            <a:spLocks noGrp="1"/>
          </p:cNvSpPr>
          <p:nvPr>
            <p:ph type="title"/>
          </p:nvPr>
        </p:nvSpPr>
        <p:spPr/>
        <p:txBody>
          <a:bodyPr/>
          <a:lstStyle/>
          <a:p>
            <a:r>
              <a:rPr lang="fr-CA" dirty="0"/>
              <a:t>Les Amis d’Émile</a:t>
            </a:r>
          </a:p>
        </p:txBody>
      </p:sp>
      <p:sp>
        <p:nvSpPr>
          <p:cNvPr id="4" name="Espace réservé du texte 3">
            <a:extLst>
              <a:ext uri="{FF2B5EF4-FFF2-40B4-BE49-F238E27FC236}">
                <a16:creationId xmlns:a16="http://schemas.microsoft.com/office/drawing/2014/main" id="{1D472216-E544-4414-A555-F422D3AB1CA1}"/>
              </a:ext>
            </a:extLst>
          </p:cNvPr>
          <p:cNvSpPr>
            <a:spLocks noGrp="1"/>
          </p:cNvSpPr>
          <p:nvPr>
            <p:ph type="body" sz="half" idx="2"/>
          </p:nvPr>
        </p:nvSpPr>
        <p:spPr/>
        <p:txBody>
          <a:bodyPr>
            <a:normAutofit lnSpcReduction="10000"/>
          </a:bodyPr>
          <a:lstStyle/>
          <a:p>
            <a:r>
              <a:rPr lang="fr-CA" dirty="0"/>
              <a:t>Fidèle à cette cause depuis ses débuts, LAR Machinerie contribue à la hauteur de  $13,644, notamment par le biais de prélèvements salariaux avec ses généreux employés.</a:t>
            </a:r>
          </a:p>
          <a:p>
            <a:r>
              <a:rPr lang="fr-CA" sz="3600" dirty="0">
                <a:solidFill>
                  <a:srgbClr val="00A1E1"/>
                </a:solidFill>
              </a:rPr>
              <a:t>MERCI </a:t>
            </a:r>
          </a:p>
        </p:txBody>
      </p:sp>
      <p:pic>
        <p:nvPicPr>
          <p:cNvPr id="5" name="Image 4">
            <a:extLst>
              <a:ext uri="{FF2B5EF4-FFF2-40B4-BE49-F238E27FC236}">
                <a16:creationId xmlns:a16="http://schemas.microsoft.com/office/drawing/2014/main" id="{59B3635D-4A4F-43F6-81D0-B6C79293138A}"/>
              </a:ext>
            </a:extLst>
          </p:cNvPr>
          <p:cNvPicPr>
            <a:picLocks noChangeAspect="1"/>
          </p:cNvPicPr>
          <p:nvPr/>
        </p:nvPicPr>
        <p:blipFill>
          <a:blip r:embed="rId2"/>
          <a:stretch>
            <a:fillRect/>
          </a:stretch>
        </p:blipFill>
        <p:spPr>
          <a:xfrm>
            <a:off x="4800206" y="682130"/>
            <a:ext cx="2105025" cy="2171700"/>
          </a:xfrm>
          <a:prstGeom prst="rect">
            <a:avLst/>
          </a:prstGeom>
        </p:spPr>
      </p:pic>
      <p:pic>
        <p:nvPicPr>
          <p:cNvPr id="7" name="Image 6">
            <a:extLst>
              <a:ext uri="{FF2B5EF4-FFF2-40B4-BE49-F238E27FC236}">
                <a16:creationId xmlns:a16="http://schemas.microsoft.com/office/drawing/2014/main" id="{8F2CA8A1-4DA5-4DE1-AC42-DC9348320204}"/>
              </a:ext>
            </a:extLst>
          </p:cNvPr>
          <p:cNvPicPr>
            <a:picLocks noChangeAspect="1"/>
          </p:cNvPicPr>
          <p:nvPr/>
        </p:nvPicPr>
        <p:blipFill>
          <a:blip r:embed="rId3"/>
          <a:stretch>
            <a:fillRect/>
          </a:stretch>
        </p:blipFill>
        <p:spPr>
          <a:xfrm>
            <a:off x="8371645" y="2004738"/>
            <a:ext cx="2143125" cy="2143125"/>
          </a:xfrm>
          <a:prstGeom prst="rect">
            <a:avLst/>
          </a:prstGeom>
        </p:spPr>
      </p:pic>
    </p:spTree>
    <p:extLst>
      <p:ext uri="{BB962C8B-B14F-4D97-AF65-F5344CB8AC3E}">
        <p14:creationId xmlns:p14="http://schemas.microsoft.com/office/powerpoint/2010/main" val="137151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3" name="Picture 14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5" name="Straight Connector 14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9" name="Rectangle 14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image 5" descr="dessin d'art abstrait">
            <a:extLst>
              <a:ext uri="{FF2B5EF4-FFF2-40B4-BE49-F238E27FC236}">
                <a16:creationId xmlns:a16="http://schemas.microsoft.com/office/drawing/2014/main" id="{65EB9C0E-82E1-4B5B-A48D-C50A96A0164A}"/>
              </a:ext>
            </a:extLst>
          </p:cNvPr>
          <p:cNvPicPr>
            <a:picLocks noGrp="1" noChangeAspect="1"/>
          </p:cNvPicPr>
          <p:nvPr>
            <p:ph type="pic" idx="1"/>
          </p:nvPr>
        </p:nvPicPr>
        <p:blipFill rotWithShape="1">
          <a:blip r:embed="rId4">
            <a:alphaModFix amt="50000"/>
          </a:blip>
          <a:srcRect r="-1" b="43748"/>
          <a:stretch/>
        </p:blipFill>
        <p:spPr>
          <a:xfrm>
            <a:off x="305" y="10"/>
            <a:ext cx="12191695" cy="6857990"/>
          </a:xfrm>
          <a:prstGeom prst="rect">
            <a:avLst/>
          </a:prstGeom>
        </p:spPr>
      </p:pic>
      <p:sp>
        <p:nvSpPr>
          <p:cNvPr id="15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5" name="Rectangle 15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78140" y="2307936"/>
            <a:ext cx="3193050" cy="2242127"/>
          </a:xfrm>
        </p:spPr>
        <p:txBody>
          <a:bodyPr vert="horz" lIns="91440" tIns="45720" rIns="91440" bIns="45720" rtlCol="0" anchor="ctr">
            <a:normAutofit/>
          </a:bodyPr>
          <a:lstStyle/>
          <a:p>
            <a:pPr algn="ctr"/>
            <a:r>
              <a:rPr lang="en-US" sz="5400" cap="small" dirty="0"/>
              <a:t>Table des </a:t>
            </a:r>
            <a:r>
              <a:rPr lang="en-US" sz="5400" cap="small" dirty="0" err="1"/>
              <a:t>Matières</a:t>
            </a:r>
            <a:endParaRPr lang="en-US" sz="5400" cap="small" dirty="0"/>
          </a:p>
        </p:txBody>
      </p:sp>
      <p:cxnSp>
        <p:nvCxnSpPr>
          <p:cNvPr id="157" name="Straight Connector 15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5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 name="ZoneTexte 1"/>
          <p:cNvSpPr txBox="1"/>
          <p:nvPr/>
        </p:nvSpPr>
        <p:spPr>
          <a:xfrm>
            <a:off x="5236017" y="1022509"/>
            <a:ext cx="6289963" cy="4832092"/>
          </a:xfrm>
          <a:prstGeom prst="rect">
            <a:avLst/>
          </a:prstGeom>
          <a:noFill/>
        </p:spPr>
        <p:txBody>
          <a:bodyPr wrap="square" rtlCol="0">
            <a:spAutoFit/>
          </a:bodyPr>
          <a:lstStyle/>
          <a:p>
            <a:r>
              <a:rPr lang="fr-CA" sz="2200" dirty="0"/>
              <a:t>03 		Notre mission et les retombées</a:t>
            </a:r>
          </a:p>
          <a:p>
            <a:r>
              <a:rPr lang="fr-CA" sz="2200" dirty="0"/>
              <a:t>04 		Différentes façons de Donner</a:t>
            </a:r>
          </a:p>
          <a:p>
            <a:r>
              <a:rPr lang="fr-CA" sz="2200" dirty="0"/>
              <a:t>05		Conseil d’administration et Permanence</a:t>
            </a:r>
            <a:br>
              <a:rPr lang="fr-CA" sz="2200" dirty="0"/>
            </a:br>
            <a:r>
              <a:rPr lang="fr-CA" sz="2200" dirty="0"/>
              <a:t>06 		Mot du Président</a:t>
            </a:r>
            <a:br>
              <a:rPr lang="fr-CA" sz="2200" dirty="0"/>
            </a:br>
            <a:r>
              <a:rPr lang="fr-CA" sz="2200" dirty="0"/>
              <a:t>07		Mot du Directeur général</a:t>
            </a:r>
          </a:p>
          <a:p>
            <a:r>
              <a:rPr lang="fr-CA" sz="2200" dirty="0"/>
              <a:t>08 		La campagne Population</a:t>
            </a:r>
            <a:br>
              <a:rPr lang="fr-CA" sz="2200" dirty="0"/>
            </a:br>
            <a:r>
              <a:rPr lang="fr-CA" sz="2200" dirty="0"/>
              <a:t>09-11	Loto-Évasion : nos Gagnants</a:t>
            </a:r>
            <a:br>
              <a:rPr lang="fr-CA" sz="2200" dirty="0"/>
            </a:br>
            <a:r>
              <a:rPr lang="fr-CA" sz="2200" dirty="0"/>
              <a:t>12		Loto-Évasion 14</a:t>
            </a:r>
            <a:r>
              <a:rPr lang="fr-CA" sz="2200" baseline="30000" dirty="0"/>
              <a:t>e</a:t>
            </a:r>
            <a:r>
              <a:rPr lang="fr-CA" sz="2200" dirty="0"/>
              <a:t> édition</a:t>
            </a:r>
          </a:p>
          <a:p>
            <a:r>
              <a:rPr lang="fr-CA" sz="2200" dirty="0"/>
              <a:t>13-29    Activités de la Fondation et </a:t>
            </a:r>
          </a:p>
          <a:p>
            <a:r>
              <a:rPr lang="fr-CA" sz="2200" dirty="0"/>
              <a:t>		les nombreux Dons reçus</a:t>
            </a:r>
            <a:br>
              <a:rPr lang="fr-CA" sz="2200" dirty="0"/>
            </a:br>
            <a:r>
              <a:rPr lang="fr-CA" sz="2200" dirty="0"/>
              <a:t>30		À la Mémoire de ...</a:t>
            </a:r>
          </a:p>
          <a:p>
            <a:r>
              <a:rPr lang="fr-CA" sz="2200" dirty="0"/>
              <a:t>31 		Sommaire des Dons par départements</a:t>
            </a:r>
          </a:p>
          <a:p>
            <a:r>
              <a:rPr lang="fr-CA" sz="2200" dirty="0"/>
              <a:t>32	      État de la situation Financière</a:t>
            </a:r>
          </a:p>
          <a:p>
            <a:r>
              <a:rPr lang="fr-CA" sz="2200" dirty="0"/>
              <a:t>		</a:t>
            </a:r>
          </a:p>
        </p:txBody>
      </p:sp>
      <p:pic>
        <p:nvPicPr>
          <p:cNvPr id="18" name="Image 17"/>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1388" y="293464"/>
            <a:ext cx="1738151" cy="878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136" y="5819576"/>
            <a:ext cx="1755481" cy="729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92656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1744A-CA11-44DA-AE09-C24B436C1B4F}"/>
              </a:ext>
            </a:extLst>
          </p:cNvPr>
          <p:cNvSpPr txBox="1">
            <a:spLocks/>
          </p:cNvSpPr>
          <p:nvPr/>
        </p:nvSpPr>
        <p:spPr>
          <a:xfrm>
            <a:off x="7183955" y="453241"/>
            <a:ext cx="3588516" cy="10014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FR" cap="small" dirty="0"/>
              <a:t>Résolu</a:t>
            </a:r>
            <a:br>
              <a:rPr lang="fr-FR" cap="small" dirty="0"/>
            </a:br>
            <a:r>
              <a:rPr lang="fr-FR" cap="small" dirty="0"/>
              <a:t>Produits forestiers</a:t>
            </a:r>
          </a:p>
        </p:txBody>
      </p:sp>
      <p:pic>
        <p:nvPicPr>
          <p:cNvPr id="3" name="Espace réservé d’image 5">
            <a:extLst>
              <a:ext uri="{FF2B5EF4-FFF2-40B4-BE49-F238E27FC236}">
                <a16:creationId xmlns:a16="http://schemas.microsoft.com/office/drawing/2014/main" id="{65EB9C0E-82E1-4B5B-A48D-C50A96A01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704" y="3185108"/>
            <a:ext cx="3957241" cy="25167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 Box 3"/>
          <p:cNvSpPr txBox="1">
            <a:spLocks noChangeArrowheads="1"/>
          </p:cNvSpPr>
          <p:nvPr/>
        </p:nvSpPr>
        <p:spPr bwMode="auto">
          <a:xfrm>
            <a:off x="6876321" y="1654921"/>
            <a:ext cx="3964336" cy="218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sz="1600" b="1" dirty="0">
                <a:solidFill>
                  <a:srgbClr val="C00000"/>
                </a:solidFill>
              </a:rPr>
              <a:t>Les employés de Produits Forestiers Résolu, usine d’Alma, citoyens modèles eux aussi, poursuivent sans relâche leur campagne de vente de rebus. Depuis le tout début, $286,230 est directement relié à leur implication personnelle dans l’usine.</a:t>
            </a:r>
          </a:p>
          <a:p>
            <a:pPr lvl="0" algn="ctr" defTabSz="914400" eaLnBrk="0" fontAlgn="base" hangingPunct="0">
              <a:spcBef>
                <a:spcPct val="0"/>
              </a:spcBef>
              <a:spcAft>
                <a:spcPct val="0"/>
              </a:spcAft>
            </a:pPr>
            <a:endParaRPr lang="fr-FR" altLang="fr-FR" b="1" dirty="0">
              <a:solidFill>
                <a:srgbClr val="C00000"/>
              </a:solidFill>
            </a:endParaRPr>
          </a:p>
        </p:txBody>
      </p:sp>
      <p:sp>
        <p:nvSpPr>
          <p:cNvPr id="5" name="Rectangle 4"/>
          <p:cNvSpPr/>
          <p:nvPr/>
        </p:nvSpPr>
        <p:spPr>
          <a:xfrm>
            <a:off x="6684272" y="3769304"/>
            <a:ext cx="4348434"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votre générosité !</a:t>
            </a:r>
          </a:p>
        </p:txBody>
      </p:sp>
      <p:grpSp>
        <p:nvGrpSpPr>
          <p:cNvPr id="17" name="Groupe 16"/>
          <p:cNvGrpSpPr/>
          <p:nvPr/>
        </p:nvGrpSpPr>
        <p:grpSpPr>
          <a:xfrm>
            <a:off x="7881162" y="4536000"/>
            <a:ext cx="2569921" cy="1246181"/>
            <a:chOff x="7107382" y="3749040"/>
            <a:chExt cx="2569921" cy="1246181"/>
          </a:xfrm>
        </p:grpSpPr>
        <p:sp>
          <p:nvSpPr>
            <p:cNvPr id="15" name="Rectangle 14"/>
            <p:cNvSpPr/>
            <p:nvPr/>
          </p:nvSpPr>
          <p:spPr>
            <a:xfrm>
              <a:off x="7107382" y="3749040"/>
              <a:ext cx="2569921" cy="1246181"/>
            </a:xfrm>
            <a:prstGeom prst="rect">
              <a:avLst/>
            </a:prstGeom>
            <a:solidFill>
              <a:schemeClr val="bg1"/>
            </a:solid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grpSp>
          <p:nvGrpSpPr>
            <p:cNvPr id="6" name="Groupe 5"/>
            <p:cNvGrpSpPr/>
            <p:nvPr/>
          </p:nvGrpSpPr>
          <p:grpSpPr>
            <a:xfrm>
              <a:off x="7351284" y="3823126"/>
              <a:ext cx="2105025" cy="1076325"/>
              <a:chOff x="2505796" y="1052677"/>
              <a:chExt cx="2105025" cy="1076325"/>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96" y="1052677"/>
                <a:ext cx="733425" cy="107632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221" y="1465543"/>
                <a:ext cx="1371600" cy="647700"/>
              </a:xfrm>
              <a:prstGeom prst="rect">
                <a:avLst/>
              </a:prstGeom>
            </p:spPr>
          </p:pic>
        </p:grpSp>
      </p:grpSp>
      <p:sp>
        <p:nvSpPr>
          <p:cNvPr id="9" name="ZoneTexte 8"/>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11705666" y="6353740"/>
            <a:ext cx="415498"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18</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pic>
        <p:nvPicPr>
          <p:cNvPr id="12" name="Espace réservé d’image 5">
            <a:extLst>
              <a:ext uri="{FF2B5EF4-FFF2-40B4-BE49-F238E27FC236}">
                <a16:creationId xmlns:a16="http://schemas.microsoft.com/office/drawing/2014/main" id="{65EB9C0E-82E1-4B5B-A48D-C50A96A016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255" y="573578"/>
            <a:ext cx="3987690" cy="21626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8" name="Connecteur droit 17"/>
          <p:cNvCxnSpPr/>
          <p:nvPr/>
        </p:nvCxnSpPr>
        <p:spPr>
          <a:xfrm>
            <a:off x="7260744" y="1382997"/>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937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183955" y="805672"/>
            <a:ext cx="3588516" cy="1001469"/>
          </a:xfrm>
        </p:spPr>
        <p:txBody>
          <a:bodyPr vert="horz" lIns="91440" tIns="45720" rIns="91440" bIns="45720" rtlCol="0" anchor="t">
            <a:normAutofit/>
          </a:bodyPr>
          <a:lstStyle/>
          <a:p>
            <a:pPr algn="ctr" rtl="0"/>
            <a:r>
              <a:rPr lang="fr-FR" cap="small" dirty="0"/>
              <a:t>Stimulateur Magnétique !!!</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104728" y="1040220"/>
            <a:ext cx="5155006" cy="4022232"/>
          </a:xfrm>
          <a:prstGeom prst="rect">
            <a:avLst/>
          </a:prstGeom>
          <a:ln>
            <a:noFill/>
          </a:ln>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183955" y="2142224"/>
            <a:ext cx="3964336" cy="218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sz="1600" b="1" dirty="0">
                <a:solidFill>
                  <a:srgbClr val="C00000"/>
                </a:solidFill>
              </a:rPr>
              <a:t>Véritable révolution dans le traitement de la santé mentale, le stimulateur transcrânien procure au département de la psychiatrie une toute nouvelle approche unique en région.</a:t>
            </a:r>
          </a:p>
          <a:p>
            <a:pPr lvl="0" algn="just" defTabSz="914400" eaLnBrk="0" fontAlgn="base" hangingPunct="0">
              <a:spcBef>
                <a:spcPct val="0"/>
              </a:spcBef>
              <a:spcAft>
                <a:spcPct val="0"/>
              </a:spcAft>
            </a:pPr>
            <a:r>
              <a:rPr lang="fr-CA" altLang="fr-FR" sz="1600" b="1" dirty="0">
                <a:solidFill>
                  <a:srgbClr val="C00000"/>
                </a:solidFill>
              </a:rPr>
              <a:t>Acquis au coût de $120,000, cet appareil ajoute efficacité et améliore grandement les chances de guérison des </a:t>
            </a:r>
            <a:r>
              <a:rPr lang="fr-CA" altLang="fr-FR" sz="1600" b="1" dirty="0" err="1">
                <a:solidFill>
                  <a:srgbClr val="C00000"/>
                </a:solidFill>
              </a:rPr>
              <a:t>bénéficiares</a:t>
            </a:r>
            <a:r>
              <a:rPr lang="fr-CA" altLang="fr-FR" sz="1600" b="1" dirty="0">
                <a:solidFill>
                  <a:srgbClr val="C00000"/>
                </a:solidFill>
              </a:rPr>
              <a:t>.</a:t>
            </a: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6991906" y="4705416"/>
            <a:ext cx="4348434"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votre générosité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5"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19</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91412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272022" y="819282"/>
            <a:ext cx="3364896" cy="1001469"/>
          </a:xfrm>
        </p:spPr>
        <p:txBody>
          <a:bodyPr vert="horz" lIns="91440" tIns="45720" rIns="91440" bIns="45720" rtlCol="0" anchor="t">
            <a:normAutofit/>
          </a:bodyPr>
          <a:lstStyle/>
          <a:p>
            <a:pPr algn="ctr" rtl="0"/>
            <a:r>
              <a:rPr lang="fr-FR" cap="small" dirty="0"/>
              <a:t>La petite </a:t>
            </a:r>
            <a:br>
              <a:rPr lang="fr-FR" cap="small" dirty="0"/>
            </a:br>
            <a:r>
              <a:rPr lang="fr-FR" cap="small" dirty="0"/>
              <a:t>Clara Maltais !!!</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2153247" y="1040220"/>
            <a:ext cx="3057967" cy="4022232"/>
          </a:xfrm>
          <a:prstGeom prst="rect">
            <a:avLst/>
          </a:prstGeom>
          <a:ln>
            <a:noFill/>
          </a:ln>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183955" y="2142224"/>
            <a:ext cx="3964336" cy="218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b="1" dirty="0">
                <a:solidFill>
                  <a:srgbClr val="C00000"/>
                </a:solidFill>
              </a:rPr>
              <a:t>Les petits dons, ça n’existe pas !</a:t>
            </a:r>
          </a:p>
          <a:p>
            <a:pPr lvl="0" algn="just" defTabSz="914400" eaLnBrk="0" fontAlgn="base" hangingPunct="0">
              <a:spcBef>
                <a:spcPct val="0"/>
              </a:spcBef>
              <a:spcAft>
                <a:spcPct val="0"/>
              </a:spcAft>
            </a:pPr>
            <a:endParaRPr lang="fr-CA" altLang="fr-FR" b="1" dirty="0">
              <a:solidFill>
                <a:srgbClr val="C00000"/>
              </a:solidFill>
            </a:endParaRPr>
          </a:p>
          <a:p>
            <a:pPr lvl="0" algn="just" defTabSz="914400" eaLnBrk="0" fontAlgn="base" hangingPunct="0">
              <a:spcBef>
                <a:spcPct val="0"/>
              </a:spcBef>
              <a:spcAft>
                <a:spcPct val="0"/>
              </a:spcAft>
            </a:pPr>
            <a:r>
              <a:rPr lang="fr-CA" altLang="fr-FR" b="1" dirty="0">
                <a:solidFill>
                  <a:srgbClr val="C00000"/>
                </a:solidFill>
              </a:rPr>
              <a:t>Clara, lors de la campagne Halloween, a tenu à faire une collecte particulière spéciale, amassant ainsi suffisamment de sous pour acheter un stéthoscope au coût de 270$.</a:t>
            </a: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6853279" y="4705416"/>
            <a:ext cx="4625690"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a:t>
            </a:r>
            <a:r>
              <a:rPr lang="fr-FR" sz="2800" dirty="0">
                <a:ln w="0"/>
                <a:solidFill>
                  <a:srgbClr val="00A1E1"/>
                </a:solidFill>
                <a:effectLst>
                  <a:outerShdw blurRad="38100" dist="25400" dir="5400000" algn="ctr" rotWithShape="0">
                    <a:srgbClr val="6E747A">
                      <a:alpha val="43000"/>
                    </a:srgbClr>
                  </a:outerShdw>
                </a:effectLst>
              </a:rPr>
              <a:t>ta belle</a:t>
            </a:r>
            <a:r>
              <a:rPr lang="fr-FR" sz="2800" b="0" cap="none" spc="0" dirty="0">
                <a:ln w="0"/>
                <a:solidFill>
                  <a:srgbClr val="00A1E1"/>
                </a:solidFill>
                <a:effectLst>
                  <a:outerShdw blurRad="38100" dist="25400" dir="5400000" algn="ctr" rotWithShape="0">
                    <a:srgbClr val="6E747A">
                      <a:alpha val="43000"/>
                    </a:srgbClr>
                  </a:outerShdw>
                </a:effectLst>
              </a:rPr>
              <a:t> générosité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20</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30610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304312" y="1056232"/>
            <a:ext cx="3364896" cy="593356"/>
          </a:xfrm>
        </p:spPr>
        <p:txBody>
          <a:bodyPr vert="horz" lIns="91440" tIns="45720" rIns="91440" bIns="45720" rtlCol="0" anchor="t">
            <a:normAutofit/>
          </a:bodyPr>
          <a:lstStyle/>
          <a:p>
            <a:pPr algn="ctr" rtl="0"/>
            <a:r>
              <a:rPr lang="fr-FR" cap="small" dirty="0"/>
              <a:t>Tournoi de GOLF</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453593" y="929935"/>
            <a:ext cx="4405495" cy="4223312"/>
          </a:xfrm>
          <a:prstGeom prst="rect">
            <a:avLst/>
          </a:prstGeom>
          <a:ln>
            <a:noFill/>
          </a:ln>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183955" y="2142224"/>
            <a:ext cx="3964336" cy="218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b="1" dirty="0">
                <a:solidFill>
                  <a:srgbClr val="C00000"/>
                </a:solidFill>
              </a:rPr>
              <a:t>Malgré une pluie diluvienne qui nous a forcé à interrompre les parties à mi-chemin, le plaisir était au rendez-vous dans le cadre du tournoi de golf annuel sous la présidence d’honneur de TELUS </a:t>
            </a: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r>
              <a:rPr lang="fr-CA" altLang="fr-FR" b="1" dirty="0">
                <a:solidFill>
                  <a:srgbClr val="00A1E1"/>
                </a:solidFill>
              </a:rPr>
              <a:t>54 180 $</a:t>
            </a:r>
            <a:endParaRPr lang="fr-FR" altLang="fr-FR" b="1" dirty="0">
              <a:solidFill>
                <a:srgbClr val="C00000"/>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6991906" y="4705416"/>
            <a:ext cx="4348434"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votre générosité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21</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3916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470110" y="770274"/>
            <a:ext cx="2787339" cy="941886"/>
          </a:xfrm>
        </p:spPr>
        <p:txBody>
          <a:bodyPr vert="horz" lIns="91440" tIns="45720" rIns="91440" bIns="45720" rtlCol="0" anchor="t">
            <a:noAutofit/>
          </a:bodyPr>
          <a:lstStyle/>
          <a:p>
            <a:pPr algn="ctr" rtl="0"/>
            <a:r>
              <a:rPr lang="fr-FR" sz="2400" cap="small" dirty="0"/>
              <a:t>Publication d’un roman sur la Montée des héros</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895966" y="929935"/>
            <a:ext cx="3520749" cy="4223312"/>
          </a:xfrm>
          <a:prstGeom prst="rect">
            <a:avLst/>
          </a:prstGeom>
          <a:ln>
            <a:noFill/>
          </a:ln>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183955" y="2142224"/>
            <a:ext cx="3964336" cy="218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b="1" dirty="0">
                <a:solidFill>
                  <a:srgbClr val="C00000"/>
                </a:solidFill>
              </a:rPr>
              <a:t>Monsieur Jean-Luc </a:t>
            </a:r>
            <a:r>
              <a:rPr lang="fr-CA" altLang="fr-FR" b="1" dirty="0" err="1">
                <a:solidFill>
                  <a:srgbClr val="C00000"/>
                </a:solidFill>
              </a:rPr>
              <a:t>Doumont</a:t>
            </a:r>
            <a:r>
              <a:rPr lang="fr-CA" altLang="fr-FR" b="1" dirty="0">
                <a:solidFill>
                  <a:srgbClr val="C00000"/>
                </a:solidFill>
              </a:rPr>
              <a:t>, ici en compagnie de Mme Isabelle Bouchard, a écrit un thriller policier ayant pour trame de fond la Montée des Héros. Tous les droits d’auteur actuel et futur nous ont été remis. Un geste digne de mention !!</a:t>
            </a: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CA" altLang="fr-FR" b="1" dirty="0">
              <a:solidFill>
                <a:srgbClr val="00A1E1"/>
              </a:solidFill>
            </a:endParaRPr>
          </a:p>
          <a:p>
            <a:pPr lvl="0" algn="ctr" defTabSz="914400" eaLnBrk="0" fontAlgn="base" hangingPunct="0">
              <a:spcBef>
                <a:spcPct val="0"/>
              </a:spcBef>
              <a:spcAft>
                <a:spcPct val="0"/>
              </a:spcAft>
            </a:pPr>
            <a:endParaRPr lang="fr-FR" altLang="fr-FR" b="1" dirty="0">
              <a:solidFill>
                <a:srgbClr val="C00000"/>
              </a:solidFill>
            </a:endParaRP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6858721" y="4848092"/>
            <a:ext cx="5096332"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votre Encouragement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22</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5598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1744A-CA11-44DA-AE09-C24B436C1B4F}"/>
              </a:ext>
            </a:extLst>
          </p:cNvPr>
          <p:cNvSpPr txBox="1">
            <a:spLocks/>
          </p:cNvSpPr>
          <p:nvPr/>
        </p:nvSpPr>
        <p:spPr>
          <a:xfrm>
            <a:off x="6442364" y="453241"/>
            <a:ext cx="4330107" cy="6578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FR" cap="small" dirty="0"/>
              <a:t>Sollicitation routière</a:t>
            </a:r>
          </a:p>
        </p:txBody>
      </p:sp>
      <p:pic>
        <p:nvPicPr>
          <p:cNvPr id="3" name="Espace réservé d’image 5">
            <a:extLst>
              <a:ext uri="{FF2B5EF4-FFF2-40B4-BE49-F238E27FC236}">
                <a16:creationId xmlns:a16="http://schemas.microsoft.com/office/drawing/2014/main" id="{65EB9C0E-82E1-4B5B-A48D-C50A96A01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94" y="3185108"/>
            <a:ext cx="3692860" cy="25167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 Box 3"/>
          <p:cNvSpPr txBox="1">
            <a:spLocks noChangeArrowheads="1"/>
          </p:cNvSpPr>
          <p:nvPr/>
        </p:nvSpPr>
        <p:spPr bwMode="auto">
          <a:xfrm>
            <a:off x="6750927" y="1339845"/>
            <a:ext cx="3964336" cy="3731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b="1" dirty="0">
                <a:solidFill>
                  <a:srgbClr val="C00000"/>
                </a:solidFill>
              </a:rPr>
              <a:t>Grâce à une petite armée de bénévoles dévoués et attentionnés dans plusieurs municipalités de notre MRC,  la Fondation de l’Hôtel-Dieu d’Alma organise annuellement une activité de sollicitation routière. En 2022, la générosité des automobilistes nous a permis de récolter plus de </a:t>
            </a:r>
          </a:p>
          <a:p>
            <a:pPr lvl="0" algn="just" defTabSz="914400" eaLnBrk="0" fontAlgn="base" hangingPunct="0">
              <a:spcBef>
                <a:spcPct val="0"/>
              </a:spcBef>
              <a:spcAft>
                <a:spcPct val="0"/>
              </a:spcAft>
            </a:pPr>
            <a:r>
              <a:rPr lang="fr-CA" altLang="fr-FR" b="1" dirty="0">
                <a:solidFill>
                  <a:srgbClr val="C00000"/>
                </a:solidFill>
              </a:rPr>
              <a:t> </a:t>
            </a:r>
          </a:p>
          <a:p>
            <a:pPr lvl="0" algn="ctr" defTabSz="914400" eaLnBrk="0" fontAlgn="base" hangingPunct="0">
              <a:spcBef>
                <a:spcPct val="0"/>
              </a:spcBef>
              <a:spcAft>
                <a:spcPct val="0"/>
              </a:spcAft>
            </a:pPr>
            <a:r>
              <a:rPr lang="fr-CA" altLang="fr-FR" b="1" dirty="0">
                <a:solidFill>
                  <a:srgbClr val="00A1E1"/>
                </a:solidFill>
              </a:rPr>
              <a:t> 9 000 $$$</a:t>
            </a:r>
            <a:endParaRPr lang="fr-FR" altLang="fr-FR" b="1" dirty="0">
              <a:solidFill>
                <a:srgbClr val="C00000"/>
              </a:solidFill>
            </a:endParaRPr>
          </a:p>
        </p:txBody>
      </p:sp>
      <p:sp>
        <p:nvSpPr>
          <p:cNvPr id="5" name="Rectangle 4"/>
          <p:cNvSpPr/>
          <p:nvPr/>
        </p:nvSpPr>
        <p:spPr>
          <a:xfrm>
            <a:off x="6803996" y="4991274"/>
            <a:ext cx="4348434"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MERCI de votre générosité !</a:t>
            </a:r>
          </a:p>
        </p:txBody>
      </p:sp>
      <p:sp>
        <p:nvSpPr>
          <p:cNvPr id="9" name="ZoneTexte 8"/>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23</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pic>
        <p:nvPicPr>
          <p:cNvPr id="12" name="Espace réservé d’image 5">
            <a:extLst>
              <a:ext uri="{FF2B5EF4-FFF2-40B4-BE49-F238E27FC236}">
                <a16:creationId xmlns:a16="http://schemas.microsoft.com/office/drawing/2014/main" id="{65EB9C0E-82E1-4B5B-A48D-C50A96A01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667" y="573578"/>
            <a:ext cx="1638866" cy="21626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8" name="Connecteur droit 17"/>
          <p:cNvCxnSpPr/>
          <p:nvPr/>
        </p:nvCxnSpPr>
        <p:spPr>
          <a:xfrm flipV="1">
            <a:off x="6693720" y="1025549"/>
            <a:ext cx="4078751" cy="522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58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183955" y="805672"/>
            <a:ext cx="3588516" cy="1001469"/>
          </a:xfrm>
        </p:spPr>
        <p:txBody>
          <a:bodyPr vert="horz" lIns="91440" tIns="45720" rIns="91440" bIns="45720" rtlCol="0" anchor="t">
            <a:normAutofit/>
          </a:bodyPr>
          <a:lstStyle/>
          <a:p>
            <a:pPr algn="ctr" rtl="0"/>
            <a:r>
              <a:rPr lang="fr-FR" cap="small" dirty="0"/>
              <a:t>La Fameuse Bûche</a:t>
            </a:r>
            <a:br>
              <a:rPr lang="fr-FR" cap="small" dirty="0"/>
            </a:br>
            <a:r>
              <a:rPr lang="fr-FR" cap="small" dirty="0"/>
              <a:t>de Noël</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2957" r="6026"/>
          <a:stretch/>
        </p:blipFill>
        <p:spPr>
          <a:xfrm>
            <a:off x="1134753" y="1887036"/>
            <a:ext cx="5092440" cy="3144527"/>
          </a:xfrm>
          <a:prstGeom prst="rect">
            <a:avLst/>
          </a:prstGeom>
          <a:ln>
            <a:noFill/>
          </a:ln>
          <a:effectLst>
            <a:outerShdw blurRad="292100" dist="139700" dir="2700000" algn="tl" rotWithShape="0">
              <a:srgbClr val="333333">
                <a:alpha val="65000"/>
              </a:srgbClr>
            </a:outerShdw>
          </a:effectLst>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177847" y="2122355"/>
            <a:ext cx="4275244" cy="2902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fr-CA" altLang="fr-FR" sz="1600" b="1" dirty="0">
                <a:solidFill>
                  <a:srgbClr val="C00000"/>
                </a:solidFill>
              </a:rPr>
              <a:t>Une belle nouveauté de l’an passé qui a eu beaucoup de succès pour la période des fêtes. </a:t>
            </a:r>
          </a:p>
          <a:p>
            <a:pPr lvl="0" algn="just" defTabSz="914400" eaLnBrk="0" fontAlgn="base" hangingPunct="0">
              <a:spcBef>
                <a:spcPct val="0"/>
              </a:spcBef>
              <a:spcAft>
                <a:spcPct val="0"/>
              </a:spcAft>
            </a:pPr>
            <a:r>
              <a:rPr lang="fr-CA" altLang="fr-FR" sz="1600" b="1" dirty="0">
                <a:solidFill>
                  <a:srgbClr val="C00000"/>
                </a:solidFill>
              </a:rPr>
              <a:t>En effet, nous avons opté pour la vente de </a:t>
            </a:r>
            <a:r>
              <a:rPr lang="fr-CA" altLang="fr-FR" sz="1600" b="1" dirty="0">
                <a:solidFill>
                  <a:srgbClr val="00A1E1"/>
                </a:solidFill>
              </a:rPr>
              <a:t>Bûches de Noël </a:t>
            </a:r>
            <a:r>
              <a:rPr lang="fr-CA" altLang="fr-FR" sz="1600" b="1" dirty="0">
                <a:solidFill>
                  <a:srgbClr val="C00000"/>
                </a:solidFill>
              </a:rPr>
              <a:t>d'abord pour le plaisir de la chose et pour gâter nos gens en se sucrant le bec puis, devant le succès obtenu, l’activité s’est transformée en centre de profit, permettant d’investir encore plus dans la réalisation de notre importante mission.</a:t>
            </a:r>
          </a:p>
        </p:txBody>
      </p:sp>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7206681" y="5127461"/>
            <a:ext cx="4419159"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Une Générosité savoureuse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24</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7853" y="910944"/>
            <a:ext cx="1426239" cy="891400"/>
          </a:xfrm>
          <a:prstGeom prst="rect">
            <a:avLst/>
          </a:prstGeom>
          <a:ln>
            <a:noFill/>
          </a:ln>
          <a:effectLst>
            <a:outerShdw blurRad="292100" dist="139700" dir="2700000" algn="tl" rotWithShape="0">
              <a:srgbClr val="333333">
                <a:alpha val="65000"/>
              </a:srgbClr>
            </a:outerShdw>
            <a:softEdge rad="25400"/>
          </a:effectLst>
        </p:spPr>
      </p:pic>
    </p:spTree>
    <p:extLst>
      <p:ext uri="{BB962C8B-B14F-4D97-AF65-F5344CB8AC3E}">
        <p14:creationId xmlns:p14="http://schemas.microsoft.com/office/powerpoint/2010/main" val="1868152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Connecteur droit 3"/>
          <p:cNvCxnSpPr/>
          <p:nvPr/>
        </p:nvCxnSpPr>
        <p:spPr>
          <a:xfrm>
            <a:off x="4211043" y="834356"/>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280099" y="443965"/>
            <a:ext cx="5296827"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Différents précieux Dons</a:t>
            </a:r>
          </a:p>
        </p:txBody>
      </p:sp>
      <p:pic>
        <p:nvPicPr>
          <p:cNvPr id="53" name="Image 5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194"/>
            <a:ext cx="12192000" cy="449858"/>
          </a:xfrm>
          <a:prstGeom prst="rect">
            <a:avLst/>
          </a:prstGeom>
        </p:spPr>
      </p:pic>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25</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
        <p:nvSpPr>
          <p:cNvPr id="33" name="Sous-titre 2">
            <a:extLst>
              <a:ext uri="{FF2B5EF4-FFF2-40B4-BE49-F238E27FC236}">
                <a16:creationId xmlns:a16="http://schemas.microsoft.com/office/drawing/2014/main" id="{1D090625-51CE-4ECB-81A4-C4905F3FBFE9}"/>
              </a:ext>
            </a:extLst>
          </p:cNvPr>
          <p:cNvSpPr txBox="1">
            <a:spLocks/>
          </p:cNvSpPr>
          <p:nvPr/>
        </p:nvSpPr>
        <p:spPr>
          <a:xfrm>
            <a:off x="3940905" y="1266135"/>
            <a:ext cx="6800986" cy="114691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a:solidFill>
                  <a:schemeClr val="accent1"/>
                </a:solidFill>
                <a:latin typeface="Corbel" panose="020B0503020204020204" pitchFamily="34" charset="0"/>
              </a:rPr>
              <a:t>Dans le cadre du Blitz Entreprise, Monsieur Bernard Fortin d’Alma Honda et Alma </a:t>
            </a:r>
            <a:r>
              <a:rPr lang="fr-CA" sz="1600" dirty="0" err="1">
                <a:solidFill>
                  <a:schemeClr val="accent1"/>
                </a:solidFill>
                <a:latin typeface="Corbel" panose="020B0503020204020204" pitchFamily="34" charset="0"/>
              </a:rPr>
              <a:t>Acura</a:t>
            </a:r>
            <a:r>
              <a:rPr lang="fr-CA" sz="1600" dirty="0">
                <a:solidFill>
                  <a:schemeClr val="accent1"/>
                </a:solidFill>
                <a:latin typeface="Corbel" panose="020B0503020204020204" pitchFamily="34" charset="0"/>
              </a:rPr>
              <a:t> a remis la somme de  </a:t>
            </a:r>
          </a:p>
          <a:p>
            <a:pPr marL="0" indent="0" algn="just">
              <a:buNone/>
            </a:pPr>
            <a:r>
              <a:rPr lang="fr-CA" sz="1600" b="1" dirty="0">
                <a:solidFill>
                  <a:schemeClr val="accent1"/>
                </a:solidFill>
                <a:latin typeface="Corbel" panose="020B0503020204020204" pitchFamily="34" charset="0"/>
              </a:rPr>
              <a:t>			</a:t>
            </a:r>
            <a:r>
              <a:rPr lang="fr-CA" sz="1600" b="1" dirty="0">
                <a:solidFill>
                  <a:srgbClr val="00A1E1"/>
                </a:solidFill>
                <a:latin typeface="+mj-lt"/>
              </a:rPr>
              <a:t>5 000 $$$                   MERCI !!!</a:t>
            </a:r>
            <a:endParaRPr lang="fr-CA" sz="1600" dirty="0">
              <a:solidFill>
                <a:schemeClr val="accent1"/>
              </a:solidFill>
              <a:latin typeface="Corbel" panose="020B0503020204020204" pitchFamily="34" charset="0"/>
            </a:endParaRPr>
          </a:p>
        </p:txBody>
      </p:sp>
      <p:grpSp>
        <p:nvGrpSpPr>
          <p:cNvPr id="15" name="Groupe 14"/>
          <p:cNvGrpSpPr/>
          <p:nvPr/>
        </p:nvGrpSpPr>
        <p:grpSpPr>
          <a:xfrm>
            <a:off x="965759" y="1176874"/>
            <a:ext cx="2493348" cy="1172095"/>
            <a:chOff x="784637" y="1270037"/>
            <a:chExt cx="2493348" cy="1172095"/>
          </a:xfrm>
        </p:grpSpPr>
        <p:sp>
          <p:nvSpPr>
            <p:cNvPr id="16" name="Rectangle 15"/>
            <p:cNvSpPr/>
            <p:nvPr/>
          </p:nvSpPr>
          <p:spPr>
            <a:xfrm>
              <a:off x="784637" y="1270037"/>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3" name="Imag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986" y="1505094"/>
              <a:ext cx="2046650" cy="701709"/>
            </a:xfrm>
            <a:prstGeom prst="rect">
              <a:avLst/>
            </a:prstGeom>
          </p:spPr>
        </p:pic>
      </p:grpSp>
      <p:grpSp>
        <p:nvGrpSpPr>
          <p:cNvPr id="30" name="Groupe 29"/>
          <p:cNvGrpSpPr/>
          <p:nvPr/>
        </p:nvGrpSpPr>
        <p:grpSpPr>
          <a:xfrm>
            <a:off x="953006" y="4415434"/>
            <a:ext cx="2493348" cy="1172095"/>
            <a:chOff x="5928512" y="2855095"/>
            <a:chExt cx="2493348" cy="1172095"/>
          </a:xfrm>
        </p:grpSpPr>
        <p:sp>
          <p:nvSpPr>
            <p:cNvPr id="17" name="Rectangle 16"/>
            <p:cNvSpPr/>
            <p:nvPr/>
          </p:nvSpPr>
          <p:spPr>
            <a:xfrm>
              <a:off x="5928512" y="2855095"/>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148" y="2947790"/>
              <a:ext cx="723583" cy="986704"/>
            </a:xfrm>
            <a:prstGeom prst="rect">
              <a:avLst/>
            </a:prstGeom>
            <a:ln>
              <a:noFill/>
            </a:ln>
            <a:effectLst>
              <a:outerShdw blurRad="292100" dist="139700" dir="2700000" algn="tl" rotWithShape="0">
                <a:srgbClr val="333333">
                  <a:alpha val="65000"/>
                </a:srgbClr>
              </a:outerShdw>
            </a:effectLst>
          </p:spPr>
        </p:pic>
      </p:grpSp>
      <p:grpSp>
        <p:nvGrpSpPr>
          <p:cNvPr id="23" name="Groupe 22"/>
          <p:cNvGrpSpPr/>
          <p:nvPr/>
        </p:nvGrpSpPr>
        <p:grpSpPr>
          <a:xfrm>
            <a:off x="953006" y="2796154"/>
            <a:ext cx="2493348" cy="1172095"/>
            <a:chOff x="784637" y="4225043"/>
            <a:chExt cx="2493348" cy="1172095"/>
          </a:xfrm>
        </p:grpSpPr>
        <p:sp>
          <p:nvSpPr>
            <p:cNvPr id="19" name="Rectangle 18"/>
            <p:cNvSpPr/>
            <p:nvPr/>
          </p:nvSpPr>
          <p:spPr>
            <a:xfrm>
              <a:off x="784637" y="4225043"/>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14" name="Image 1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8176" y="4602661"/>
              <a:ext cx="2286270" cy="546164"/>
            </a:xfrm>
            <a:prstGeom prst="rect">
              <a:avLst/>
            </a:prstGeom>
          </p:spPr>
        </p:pic>
      </p:grpSp>
      <p:sp>
        <p:nvSpPr>
          <p:cNvPr id="49" name="Sous-titre 2">
            <a:extLst>
              <a:ext uri="{FF2B5EF4-FFF2-40B4-BE49-F238E27FC236}">
                <a16:creationId xmlns:a16="http://schemas.microsoft.com/office/drawing/2014/main" id="{1D090625-51CE-4ECB-81A4-C4905F3FBFE9}"/>
              </a:ext>
            </a:extLst>
          </p:cNvPr>
          <p:cNvSpPr txBox="1">
            <a:spLocks/>
          </p:cNvSpPr>
          <p:nvPr/>
        </p:nvSpPr>
        <p:spPr>
          <a:xfrm>
            <a:off x="3940905" y="2705125"/>
            <a:ext cx="7031895" cy="156207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fr-CA" sz="1600" dirty="0">
                <a:solidFill>
                  <a:schemeClr val="accent1"/>
                </a:solidFill>
                <a:latin typeface="Corbel" panose="020B0503020204020204" pitchFamily="34" charset="0"/>
              </a:rPr>
              <a:t>Depuis plusieurs années, Marcel Carrier de la pharmacie Jean-Coutu pose des gestes concrets afin d’améliorer la qualité de vie des collectivités qu’il dessert. Il soutient sous forme de dons, différents projets, événements ou organismes liés à la santé et au mieux-être de la population. La pharmacie a remis la somme de  </a:t>
            </a:r>
            <a:r>
              <a:rPr lang="fr-CA" sz="1600" b="1" dirty="0">
                <a:solidFill>
                  <a:schemeClr val="accent1"/>
                </a:solidFill>
                <a:latin typeface="Corbel" panose="020B0503020204020204" pitchFamily="34" charset="0"/>
              </a:rPr>
              <a:t>					</a:t>
            </a:r>
            <a:r>
              <a:rPr lang="fr-CA" sz="1600" b="1" dirty="0">
                <a:solidFill>
                  <a:srgbClr val="00A1E1"/>
                </a:solidFill>
                <a:latin typeface="+mj-lt"/>
              </a:rPr>
              <a:t>5 000 $$$                 MERCI !!!</a:t>
            </a:r>
            <a:endParaRPr lang="fr-CA" sz="1600" dirty="0">
              <a:solidFill>
                <a:schemeClr val="accent1"/>
              </a:solidFill>
              <a:latin typeface="Corbel" panose="020B0503020204020204" pitchFamily="34" charset="0"/>
            </a:endParaRPr>
          </a:p>
        </p:txBody>
      </p:sp>
      <p:sp>
        <p:nvSpPr>
          <p:cNvPr id="50" name="Sous-titre 2">
            <a:extLst>
              <a:ext uri="{FF2B5EF4-FFF2-40B4-BE49-F238E27FC236}">
                <a16:creationId xmlns:a16="http://schemas.microsoft.com/office/drawing/2014/main" id="{1D090625-51CE-4ECB-81A4-C4905F3FBFE9}"/>
              </a:ext>
            </a:extLst>
          </p:cNvPr>
          <p:cNvSpPr txBox="1">
            <a:spLocks/>
          </p:cNvSpPr>
          <p:nvPr/>
        </p:nvSpPr>
        <p:spPr>
          <a:xfrm>
            <a:off x="3940905" y="4658921"/>
            <a:ext cx="6800986" cy="73321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a:solidFill>
                  <a:schemeClr val="accent1"/>
                </a:solidFill>
                <a:latin typeface="Corbel" panose="020B0503020204020204" pitchFamily="34" charset="0"/>
              </a:rPr>
              <a:t>La Société sylvicole de Mistassini nous a remis la somme de  </a:t>
            </a:r>
          </a:p>
          <a:p>
            <a:pPr marL="0" indent="0" algn="just">
              <a:buNone/>
            </a:pPr>
            <a:r>
              <a:rPr lang="fr-CA" sz="1600" b="1" dirty="0">
                <a:solidFill>
                  <a:schemeClr val="accent1"/>
                </a:solidFill>
                <a:latin typeface="Corbel" panose="020B0503020204020204" pitchFamily="34" charset="0"/>
              </a:rPr>
              <a:t>			</a:t>
            </a:r>
            <a:r>
              <a:rPr lang="fr-CA" sz="1600" b="1" dirty="0">
                <a:solidFill>
                  <a:srgbClr val="00A1E1"/>
                </a:solidFill>
                <a:latin typeface="+mj-lt"/>
              </a:rPr>
              <a:t>10 000 $$$                   MERCI !!!</a:t>
            </a:r>
            <a:endParaRPr lang="fr-CA" sz="16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291276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Connecteur droit 3"/>
          <p:cNvCxnSpPr/>
          <p:nvPr/>
        </p:nvCxnSpPr>
        <p:spPr>
          <a:xfrm>
            <a:off x="4211043" y="834356"/>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280099" y="443965"/>
            <a:ext cx="5296827"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Différents précieux Dons</a:t>
            </a:r>
          </a:p>
        </p:txBody>
      </p:sp>
      <p:pic>
        <p:nvPicPr>
          <p:cNvPr id="53" name="Image 5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194"/>
            <a:ext cx="12192000" cy="449858"/>
          </a:xfrm>
          <a:prstGeom prst="rect">
            <a:avLst/>
          </a:prstGeom>
        </p:spPr>
      </p:pic>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26</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
        <p:nvSpPr>
          <p:cNvPr id="33" name="Sous-titre 2">
            <a:extLst>
              <a:ext uri="{FF2B5EF4-FFF2-40B4-BE49-F238E27FC236}">
                <a16:creationId xmlns:a16="http://schemas.microsoft.com/office/drawing/2014/main" id="{1D090625-51CE-4ECB-81A4-C4905F3FBFE9}"/>
              </a:ext>
            </a:extLst>
          </p:cNvPr>
          <p:cNvSpPr txBox="1">
            <a:spLocks/>
          </p:cNvSpPr>
          <p:nvPr/>
        </p:nvSpPr>
        <p:spPr>
          <a:xfrm>
            <a:off x="3940905" y="1241873"/>
            <a:ext cx="6800987" cy="9663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a:solidFill>
                  <a:schemeClr val="accent1"/>
                </a:solidFill>
                <a:latin typeface="Corbel" panose="020B0503020204020204" pitchFamily="34" charset="0"/>
              </a:rPr>
              <a:t>Depuis 1986, plusieurs municipalités de notre MRC Lac-Saint-Jean Est nous supportent dans notre mission. En tout, elles nous ont remis la somme de        			</a:t>
            </a:r>
            <a:r>
              <a:rPr lang="fr-CA" sz="1600" b="1" dirty="0">
                <a:solidFill>
                  <a:srgbClr val="00A1E1"/>
                </a:solidFill>
                <a:latin typeface="+mj-lt"/>
              </a:rPr>
              <a:t>70 514 $$$                   MERCI !!!</a:t>
            </a:r>
            <a:endParaRPr lang="fr-CA" sz="1600" dirty="0">
              <a:solidFill>
                <a:schemeClr val="accent1"/>
              </a:solidFill>
              <a:latin typeface="Corbel" panose="020B0503020204020204" pitchFamily="34" charset="0"/>
            </a:endParaRPr>
          </a:p>
        </p:txBody>
      </p:sp>
      <p:sp>
        <p:nvSpPr>
          <p:cNvPr id="49" name="Sous-titre 2">
            <a:extLst>
              <a:ext uri="{FF2B5EF4-FFF2-40B4-BE49-F238E27FC236}">
                <a16:creationId xmlns:a16="http://schemas.microsoft.com/office/drawing/2014/main" id="{1D090625-51CE-4ECB-81A4-C4905F3FBFE9}"/>
              </a:ext>
            </a:extLst>
          </p:cNvPr>
          <p:cNvSpPr txBox="1">
            <a:spLocks/>
          </p:cNvSpPr>
          <p:nvPr/>
        </p:nvSpPr>
        <p:spPr>
          <a:xfrm>
            <a:off x="3940905" y="2952671"/>
            <a:ext cx="6800986" cy="103207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err="1">
                <a:solidFill>
                  <a:schemeClr val="accent1"/>
                </a:solidFill>
                <a:latin typeface="Corbel" panose="020B0503020204020204" pitchFamily="34" charset="0"/>
              </a:rPr>
              <a:t>Promutuel</a:t>
            </a:r>
            <a:r>
              <a:rPr lang="fr-CA" sz="1600" dirty="0">
                <a:solidFill>
                  <a:schemeClr val="accent1"/>
                </a:solidFill>
                <a:latin typeface="Corbel" panose="020B0503020204020204" pitchFamily="34" charset="0"/>
              </a:rPr>
              <a:t> du Lac au Fleuve participe activement à la mission de la Fondation par le biais de ses ristournes sous forme de dons et commandites. Nous avons reçu la somme totale de  	</a:t>
            </a:r>
            <a:r>
              <a:rPr lang="fr-CA" sz="1600" b="1" dirty="0">
                <a:solidFill>
                  <a:srgbClr val="00A1E1"/>
                </a:solidFill>
                <a:latin typeface="+mj-lt"/>
              </a:rPr>
              <a:t>9 000 $$$                   MERCI !!!</a:t>
            </a:r>
            <a:endParaRPr lang="fr-CA" sz="1600" dirty="0">
              <a:solidFill>
                <a:schemeClr val="accent1"/>
              </a:solidFill>
              <a:latin typeface="Corbel" panose="020B0503020204020204" pitchFamily="34" charset="0"/>
            </a:endParaRPr>
          </a:p>
        </p:txBody>
      </p:sp>
      <p:sp>
        <p:nvSpPr>
          <p:cNvPr id="50" name="Sous-titre 2">
            <a:extLst>
              <a:ext uri="{FF2B5EF4-FFF2-40B4-BE49-F238E27FC236}">
                <a16:creationId xmlns:a16="http://schemas.microsoft.com/office/drawing/2014/main" id="{1D090625-51CE-4ECB-81A4-C4905F3FBFE9}"/>
              </a:ext>
            </a:extLst>
          </p:cNvPr>
          <p:cNvSpPr txBox="1">
            <a:spLocks/>
          </p:cNvSpPr>
          <p:nvPr/>
        </p:nvSpPr>
        <p:spPr>
          <a:xfrm>
            <a:off x="3940905" y="4611095"/>
            <a:ext cx="6800986" cy="73321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a:solidFill>
                  <a:schemeClr val="accent1"/>
                </a:solidFill>
                <a:latin typeface="Corbel" panose="020B0503020204020204" pitchFamily="34" charset="0"/>
              </a:rPr>
              <a:t>Opération Enfant Soleil a remis la somme de</a:t>
            </a:r>
          </a:p>
          <a:p>
            <a:pPr marL="0" indent="0" algn="just">
              <a:buNone/>
            </a:pPr>
            <a:r>
              <a:rPr lang="fr-CA" sz="1600" b="1" dirty="0">
                <a:solidFill>
                  <a:schemeClr val="accent1"/>
                </a:solidFill>
                <a:latin typeface="Corbel" panose="020B0503020204020204" pitchFamily="34" charset="0"/>
              </a:rPr>
              <a:t>			</a:t>
            </a:r>
            <a:r>
              <a:rPr lang="fr-CA" sz="1600" b="1" dirty="0">
                <a:solidFill>
                  <a:srgbClr val="00A1E1"/>
                </a:solidFill>
                <a:latin typeface="+mj-lt"/>
              </a:rPr>
              <a:t>16 529 $$$       	   MERCI !!!</a:t>
            </a:r>
            <a:endParaRPr lang="fr-CA" sz="1600" dirty="0">
              <a:solidFill>
                <a:schemeClr val="accent1"/>
              </a:solidFill>
              <a:latin typeface="Corbel" panose="020B0503020204020204" pitchFamily="34" charset="0"/>
            </a:endParaRPr>
          </a:p>
        </p:txBody>
      </p:sp>
      <p:grpSp>
        <p:nvGrpSpPr>
          <p:cNvPr id="20" name="Groupe 19"/>
          <p:cNvGrpSpPr/>
          <p:nvPr/>
        </p:nvGrpSpPr>
        <p:grpSpPr>
          <a:xfrm>
            <a:off x="968820" y="1176350"/>
            <a:ext cx="2493348" cy="1172095"/>
            <a:chOff x="5941266" y="1269902"/>
            <a:chExt cx="2493348" cy="1172095"/>
          </a:xfrm>
        </p:grpSpPr>
        <p:sp>
          <p:nvSpPr>
            <p:cNvPr id="21" name="Rectangle 20"/>
            <p:cNvSpPr/>
            <p:nvPr/>
          </p:nvSpPr>
          <p:spPr>
            <a:xfrm>
              <a:off x="5941266" y="1269902"/>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7468" y="1467548"/>
              <a:ext cx="1195435" cy="776800"/>
            </a:xfrm>
            <a:prstGeom prst="rect">
              <a:avLst/>
            </a:prstGeom>
          </p:spPr>
        </p:pic>
      </p:grpSp>
      <p:grpSp>
        <p:nvGrpSpPr>
          <p:cNvPr id="24" name="Groupe 23"/>
          <p:cNvGrpSpPr/>
          <p:nvPr/>
        </p:nvGrpSpPr>
        <p:grpSpPr>
          <a:xfrm>
            <a:off x="956065" y="2812654"/>
            <a:ext cx="2493348" cy="1172095"/>
            <a:chOff x="3435164" y="2891113"/>
            <a:chExt cx="2493348" cy="1172095"/>
          </a:xfrm>
        </p:grpSpPr>
        <p:sp>
          <p:nvSpPr>
            <p:cNvPr id="25" name="Rectangle 24"/>
            <p:cNvSpPr/>
            <p:nvPr/>
          </p:nvSpPr>
          <p:spPr>
            <a:xfrm>
              <a:off x="3435164" y="2891113"/>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26" name="Image 2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7813" y="3322323"/>
              <a:ext cx="2228050" cy="442952"/>
            </a:xfrm>
            <a:prstGeom prst="rect">
              <a:avLst/>
            </a:prstGeom>
          </p:spPr>
        </p:pic>
      </p:grpSp>
      <p:grpSp>
        <p:nvGrpSpPr>
          <p:cNvPr id="27" name="Groupe 26"/>
          <p:cNvGrpSpPr/>
          <p:nvPr/>
        </p:nvGrpSpPr>
        <p:grpSpPr>
          <a:xfrm>
            <a:off x="968820" y="4415959"/>
            <a:ext cx="2493348" cy="1172095"/>
            <a:chOff x="3435164" y="4426219"/>
            <a:chExt cx="2493348" cy="1172095"/>
          </a:xfrm>
        </p:grpSpPr>
        <p:sp>
          <p:nvSpPr>
            <p:cNvPr id="28" name="Rectangle 27"/>
            <p:cNvSpPr/>
            <p:nvPr/>
          </p:nvSpPr>
          <p:spPr>
            <a:xfrm>
              <a:off x="3435164" y="4426219"/>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29" name="Image 2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2337" y="4593905"/>
              <a:ext cx="1443707" cy="901646"/>
            </a:xfrm>
            <a:prstGeom prst="rect">
              <a:avLst/>
            </a:prstGeom>
          </p:spPr>
        </p:pic>
      </p:grpSp>
    </p:spTree>
    <p:extLst>
      <p:ext uri="{BB962C8B-B14F-4D97-AF65-F5344CB8AC3E}">
        <p14:creationId xmlns:p14="http://schemas.microsoft.com/office/powerpoint/2010/main" val="649642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Connecteur droit 3"/>
          <p:cNvCxnSpPr/>
          <p:nvPr/>
        </p:nvCxnSpPr>
        <p:spPr>
          <a:xfrm>
            <a:off x="4211043" y="834356"/>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280099" y="443965"/>
            <a:ext cx="5296827"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Différents précieux Dons</a:t>
            </a:r>
          </a:p>
        </p:txBody>
      </p:sp>
      <p:pic>
        <p:nvPicPr>
          <p:cNvPr id="53" name="Image 5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194"/>
            <a:ext cx="12192000" cy="449858"/>
          </a:xfrm>
          <a:prstGeom prst="rect">
            <a:avLst/>
          </a:prstGeom>
        </p:spPr>
      </p:pic>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27</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
        <p:nvSpPr>
          <p:cNvPr id="33" name="Sous-titre 2">
            <a:extLst>
              <a:ext uri="{FF2B5EF4-FFF2-40B4-BE49-F238E27FC236}">
                <a16:creationId xmlns:a16="http://schemas.microsoft.com/office/drawing/2014/main" id="{1D090625-51CE-4ECB-81A4-C4905F3FBFE9}"/>
              </a:ext>
            </a:extLst>
          </p:cNvPr>
          <p:cNvSpPr txBox="1">
            <a:spLocks/>
          </p:cNvSpPr>
          <p:nvPr/>
        </p:nvSpPr>
        <p:spPr>
          <a:xfrm>
            <a:off x="3940905" y="1241873"/>
            <a:ext cx="6800987" cy="9663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a:solidFill>
                  <a:schemeClr val="accent1"/>
                </a:solidFill>
                <a:latin typeface="Corbel" panose="020B0503020204020204" pitchFamily="34" charset="0"/>
              </a:rPr>
              <a:t>Grâce à TELUS, le département de psychiatrie peut maintenant compter sur la présence de casques virtuels permettant aux usagers de trouver calme et quiétude 			</a:t>
            </a:r>
            <a:r>
              <a:rPr lang="fr-CA" sz="1600" b="1" dirty="0">
                <a:solidFill>
                  <a:srgbClr val="00A1E1"/>
                </a:solidFill>
                <a:latin typeface="+mj-lt"/>
              </a:rPr>
              <a:t>28 000 $$$                   MERCI !!!</a:t>
            </a:r>
            <a:endParaRPr lang="fr-CA" sz="1600" dirty="0">
              <a:solidFill>
                <a:schemeClr val="accent1"/>
              </a:solidFill>
              <a:latin typeface="Corbel" panose="020B0503020204020204" pitchFamily="34" charset="0"/>
            </a:endParaRPr>
          </a:p>
        </p:txBody>
      </p:sp>
      <p:sp>
        <p:nvSpPr>
          <p:cNvPr id="49" name="Sous-titre 2">
            <a:extLst>
              <a:ext uri="{FF2B5EF4-FFF2-40B4-BE49-F238E27FC236}">
                <a16:creationId xmlns:a16="http://schemas.microsoft.com/office/drawing/2014/main" id="{1D090625-51CE-4ECB-81A4-C4905F3FBFE9}"/>
              </a:ext>
            </a:extLst>
          </p:cNvPr>
          <p:cNvSpPr txBox="1">
            <a:spLocks/>
          </p:cNvSpPr>
          <p:nvPr/>
        </p:nvSpPr>
        <p:spPr>
          <a:xfrm>
            <a:off x="3940905" y="2796237"/>
            <a:ext cx="6800986" cy="103207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a:solidFill>
                  <a:schemeClr val="accent1"/>
                </a:solidFill>
                <a:latin typeface="Corbel" panose="020B0503020204020204" pitchFamily="34" charset="0"/>
              </a:rPr>
              <a:t>La Caisse Desjardins d’Alma et des Cinq-Cantons nous ont remis la somme totale de  			</a:t>
            </a:r>
            <a:r>
              <a:rPr lang="fr-CA" sz="1600" b="1" dirty="0">
                <a:solidFill>
                  <a:srgbClr val="00A1E1"/>
                </a:solidFill>
                <a:latin typeface="+mj-lt"/>
              </a:rPr>
              <a:t>20 000 $$$                   MERCI !!!</a:t>
            </a:r>
            <a:endParaRPr lang="fr-CA" sz="1600" dirty="0">
              <a:solidFill>
                <a:schemeClr val="accent1"/>
              </a:solidFill>
              <a:latin typeface="Corbel" panose="020B0503020204020204" pitchFamily="34" charset="0"/>
            </a:endParaRPr>
          </a:p>
        </p:txBody>
      </p:sp>
      <p:sp>
        <p:nvSpPr>
          <p:cNvPr id="50" name="Sous-titre 2">
            <a:extLst>
              <a:ext uri="{FF2B5EF4-FFF2-40B4-BE49-F238E27FC236}">
                <a16:creationId xmlns:a16="http://schemas.microsoft.com/office/drawing/2014/main" id="{1D090625-51CE-4ECB-81A4-C4905F3FBFE9}"/>
              </a:ext>
            </a:extLst>
          </p:cNvPr>
          <p:cNvSpPr txBox="1">
            <a:spLocks/>
          </p:cNvSpPr>
          <p:nvPr/>
        </p:nvSpPr>
        <p:spPr>
          <a:xfrm>
            <a:off x="3940905" y="4580465"/>
            <a:ext cx="6800986" cy="73321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600" dirty="0">
                <a:solidFill>
                  <a:schemeClr val="accent1"/>
                </a:solidFill>
                <a:latin typeface="Corbel" panose="020B0503020204020204" pitchFamily="34" charset="0"/>
              </a:rPr>
              <a:t>Le Chœur d’Aquilon nous a remis la somme de</a:t>
            </a:r>
          </a:p>
          <a:p>
            <a:pPr marL="0" indent="0" algn="just">
              <a:buNone/>
            </a:pPr>
            <a:r>
              <a:rPr lang="fr-CA" sz="1600" b="1" dirty="0">
                <a:solidFill>
                  <a:schemeClr val="accent1"/>
                </a:solidFill>
                <a:latin typeface="Corbel" panose="020B0503020204020204" pitchFamily="34" charset="0"/>
              </a:rPr>
              <a:t>			</a:t>
            </a:r>
            <a:r>
              <a:rPr lang="fr-CA" sz="1600" b="1" dirty="0">
                <a:solidFill>
                  <a:srgbClr val="00A1E1"/>
                </a:solidFill>
                <a:latin typeface="+mj-lt"/>
              </a:rPr>
              <a:t>6 600 $$$       	   MERCI !!!</a:t>
            </a:r>
            <a:endParaRPr lang="fr-CA" sz="1600" dirty="0">
              <a:solidFill>
                <a:schemeClr val="accent1"/>
              </a:solidFill>
              <a:latin typeface="Corbel" panose="020B0503020204020204" pitchFamily="34" charset="0"/>
            </a:endParaRPr>
          </a:p>
        </p:txBody>
      </p:sp>
      <p:grpSp>
        <p:nvGrpSpPr>
          <p:cNvPr id="23" name="Groupe 22"/>
          <p:cNvGrpSpPr/>
          <p:nvPr/>
        </p:nvGrpSpPr>
        <p:grpSpPr>
          <a:xfrm>
            <a:off x="893113" y="1105436"/>
            <a:ext cx="2493348" cy="1172095"/>
            <a:chOff x="9168895" y="1268906"/>
            <a:chExt cx="2493348" cy="1172095"/>
          </a:xfrm>
        </p:grpSpPr>
        <p:sp>
          <p:nvSpPr>
            <p:cNvPr id="30" name="Rectangle 29"/>
            <p:cNvSpPr/>
            <p:nvPr/>
          </p:nvSpPr>
          <p:spPr>
            <a:xfrm>
              <a:off x="9168895" y="1268906"/>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31" name="Imag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992" y="1620969"/>
              <a:ext cx="2240557" cy="505289"/>
            </a:xfrm>
            <a:prstGeom prst="rect">
              <a:avLst/>
            </a:prstGeom>
          </p:spPr>
        </p:pic>
      </p:grpSp>
      <p:grpSp>
        <p:nvGrpSpPr>
          <p:cNvPr id="32" name="Groupe 31"/>
          <p:cNvGrpSpPr/>
          <p:nvPr/>
        </p:nvGrpSpPr>
        <p:grpSpPr>
          <a:xfrm>
            <a:off x="893113" y="2733229"/>
            <a:ext cx="2493348" cy="1172095"/>
            <a:chOff x="8906593" y="2871618"/>
            <a:chExt cx="2493348" cy="1172095"/>
          </a:xfrm>
        </p:grpSpPr>
        <p:sp>
          <p:nvSpPr>
            <p:cNvPr id="34" name="Rectangle 33"/>
            <p:cNvSpPr/>
            <p:nvPr/>
          </p:nvSpPr>
          <p:spPr>
            <a:xfrm>
              <a:off x="8906593" y="2871618"/>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35" name="Image 3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28213" y="3225459"/>
              <a:ext cx="2274743" cy="520322"/>
            </a:xfrm>
            <a:prstGeom prst="rect">
              <a:avLst/>
            </a:prstGeom>
          </p:spPr>
        </p:pic>
      </p:grpSp>
      <p:grpSp>
        <p:nvGrpSpPr>
          <p:cNvPr id="36" name="Groupe 35"/>
          <p:cNvGrpSpPr/>
          <p:nvPr/>
        </p:nvGrpSpPr>
        <p:grpSpPr>
          <a:xfrm>
            <a:off x="893113" y="4361023"/>
            <a:ext cx="2493348" cy="1172095"/>
            <a:chOff x="6421598" y="4411902"/>
            <a:chExt cx="2493348" cy="1172095"/>
          </a:xfrm>
        </p:grpSpPr>
        <p:sp>
          <p:nvSpPr>
            <p:cNvPr id="37" name="Rectangle 36"/>
            <p:cNvSpPr/>
            <p:nvPr/>
          </p:nvSpPr>
          <p:spPr>
            <a:xfrm>
              <a:off x="6421598" y="4411902"/>
              <a:ext cx="2493348" cy="1172095"/>
            </a:xfrm>
            <a:prstGeom prst="rect">
              <a:avLst/>
            </a:prstGeom>
            <a:noFill/>
            <a:ln w="152400" cap="flat" cmpd="sng" algn="ctr">
              <a:solidFill>
                <a:schemeClr val="dk1"/>
              </a:solidFill>
              <a:prstDash val="solid"/>
              <a:miter lim="800000"/>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fr-CA"/>
            </a:p>
          </p:txBody>
        </p:sp>
        <p:pic>
          <p:nvPicPr>
            <p:cNvPr id="38" name="Image 37"/>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45790" y="4593905"/>
              <a:ext cx="1400382" cy="892641"/>
            </a:xfrm>
            <a:prstGeom prst="rect">
              <a:avLst/>
            </a:prstGeom>
          </p:spPr>
        </p:pic>
      </p:grpSp>
    </p:spTree>
    <p:extLst>
      <p:ext uri="{BB962C8B-B14F-4D97-AF65-F5344CB8AC3E}">
        <p14:creationId xmlns:p14="http://schemas.microsoft.com/office/powerpoint/2010/main" val="109034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0075745-2871-4EFE-AB1D-91ED13912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8B6FE07-47DE-47F7-9986-CC53D02A1A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449100" cy="5149101"/>
            <a:chOff x="632237" y="482171"/>
            <a:chExt cx="6104331" cy="5149101"/>
          </a:xfrm>
        </p:grpSpPr>
        <p:sp>
          <p:nvSpPr>
            <p:cNvPr id="38" name="Rectangle 37">
              <a:extLst>
                <a:ext uri="{FF2B5EF4-FFF2-40B4-BE49-F238E27FC236}">
                  <a16:creationId xmlns:a16="http://schemas.microsoft.com/office/drawing/2014/main" id="{2AA43B76-48ED-448F-9C72-FBD176BAB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226084B-1196-4F23-8CCF-F02F4D46E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1" name="Straight Connector 40">
            <a:extLst>
              <a:ext uri="{FF2B5EF4-FFF2-40B4-BE49-F238E27FC236}">
                <a16:creationId xmlns:a16="http://schemas.microsoft.com/office/drawing/2014/main" id="{FDE442CB-3821-45ED-8A24-25846C0B6A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1" y="807995"/>
            <a:ext cx="318240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AB84E9C1-D82D-4069-AD26-92280768D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05" y="977965"/>
            <a:ext cx="5440719" cy="41353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5886CB00-0B4D-464B-8ED8-6028A46899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46">
            <a:extLst>
              <a:ext uri="{FF2B5EF4-FFF2-40B4-BE49-F238E27FC236}">
                <a16:creationId xmlns:a16="http://schemas.microsoft.com/office/drawing/2014/main" id="{F47B8F6D-15DD-492D-9776-DF8BEF3ECA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555990" y="1012875"/>
            <a:ext cx="3863347" cy="48628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76200" dist="12700" dir="2700000" sy="-23000" kx="-800400" algn="bl" rotWithShape="0">
              <a:prstClr val="black">
                <a:alpha val="20000"/>
              </a:prstClr>
            </a:outerShdw>
            <a:softEdge rad="12700"/>
          </a:effectLst>
        </p:spPr>
        <p:txBody>
          <a:bodyPr wrap="square">
            <a:spAutoFit/>
          </a:bodyPr>
          <a:lstStyle/>
          <a:p>
            <a:pPr algn="just"/>
            <a:r>
              <a:rPr lang="fr-CA" sz="2200" b="1" dirty="0">
                <a:ln w="0"/>
                <a:solidFill>
                  <a:schemeClr val="accent1"/>
                </a:solidFill>
                <a:effectLst>
                  <a:outerShdw blurRad="38100" dist="25400" dir="5400000" algn="ctr" rotWithShape="0">
                    <a:srgbClr val="6E747A">
                      <a:alpha val="43000"/>
                    </a:srgbClr>
                  </a:outerShdw>
                </a:effectLst>
                <a:latin typeface="Corbel Light" panose="020B0303020204020204" pitchFamily="34" charset="0"/>
              </a:rPr>
              <a:t>Notre Mission</a:t>
            </a:r>
          </a:p>
          <a:p>
            <a:pPr algn="just"/>
            <a:endParaRPr lang="fr-CA" b="1" cap="small" dirty="0">
              <a:solidFill>
                <a:srgbClr val="C00000"/>
              </a:solidFill>
              <a:latin typeface="Corbel Light" panose="020B0303020204020204" pitchFamily="34" charset="0"/>
            </a:endParaRPr>
          </a:p>
          <a:p>
            <a:pPr algn="just"/>
            <a:r>
              <a:rPr lang="fr-CA" dirty="0"/>
              <a:t>La Fondation de l’Hôtel-Dieu d’Alma contribue à l’autonomie de ses installations par l’amélioration de la qualité des services de santé et autres services sociaux grâce à l’acquisition d’instruments spécialisés, d’équipements à la fine pointe de la technologie et d’actions diverses favorisant le maintien et le développement de sa vision humanitaire auprès des différents établissements du territoire de la MRC de Lac St-Jean Est, notamment : l’Hôpital d’Alma, les CLSC, les CHSLD et les maisons des aînés.</a:t>
            </a:r>
            <a:endParaRPr lang="fr-CA" dirty="0">
              <a:latin typeface="Corbel Light" panose="020B0303020204020204" pitchFamily="34" charset="0"/>
            </a:endParaRPr>
          </a:p>
        </p:txBody>
      </p:sp>
      <p:sp>
        <p:nvSpPr>
          <p:cNvPr id="15" name="Rectangle 14"/>
          <p:cNvSpPr/>
          <p:nvPr/>
        </p:nvSpPr>
        <p:spPr>
          <a:xfrm>
            <a:off x="1119804" y="903750"/>
            <a:ext cx="5440719" cy="4355038"/>
          </a:xfrm>
          <a:prstGeom prst="rect">
            <a:avLst/>
          </a:prstGeom>
        </p:spPr>
        <p:txBody>
          <a:bodyPr wrap="square">
            <a:spAutoFit/>
          </a:bodyPr>
          <a:lstStyle/>
          <a:p>
            <a:r>
              <a:rPr lang="fr-CA" sz="2200" b="1" cap="small" dirty="0">
                <a:solidFill>
                  <a:srgbClr val="00A1E1"/>
                </a:solidFill>
                <a:latin typeface="Corbel Light" panose="020B0303020204020204" pitchFamily="34" charset="0"/>
              </a:rPr>
              <a:t>Les Retombées</a:t>
            </a:r>
          </a:p>
          <a:p>
            <a:endParaRPr lang="fr-CA" sz="800" b="1" cap="small" dirty="0">
              <a:solidFill>
                <a:srgbClr val="C00000"/>
              </a:solidFill>
              <a:latin typeface="Corbel Light" panose="020B0303020204020204" pitchFamily="34" charset="0"/>
            </a:endParaRPr>
          </a:p>
          <a:p>
            <a:pPr algn="just"/>
            <a:r>
              <a:rPr lang="fr-CA" sz="1500" dirty="0">
                <a:latin typeface="Corbel Light" panose="020B0303020204020204" pitchFamily="34" charset="0"/>
              </a:rPr>
              <a:t>À ce jour, la Fondation de l’Hôtel-Dieu d’Alma a contribué pour plus de $</a:t>
            </a:r>
            <a:r>
              <a:rPr lang="fr-CA" sz="1500" b="1" dirty="0">
                <a:latin typeface="Corbel Light" panose="020B0303020204020204" pitchFamily="34" charset="0"/>
              </a:rPr>
              <a:t>7,8 millions </a:t>
            </a:r>
            <a:r>
              <a:rPr lang="fr-CA" sz="1500" dirty="0">
                <a:latin typeface="Corbel Light" panose="020B0303020204020204" pitchFamily="34" charset="0"/>
              </a:rPr>
              <a:t>par l’acquisition d’équipements et d’instruments spécialisés, dotés de la plus récente technologie médicale, au sein de ses établissements de santé. Depuis 1983, différentes activités bénéfice ont vu le jour, permettant non seulement à la Fondation de l’Hôtel-Dieu d’Alma de recueillir des dons, mais aussi de se faire connaître et de tisser peu à peu des liens étroits avec sa communauté.</a:t>
            </a:r>
          </a:p>
          <a:p>
            <a:pPr algn="just"/>
            <a:r>
              <a:rPr lang="fr-CA" sz="1500" dirty="0">
                <a:latin typeface="Corbel Light" panose="020B0303020204020204" pitchFamily="34" charset="0"/>
              </a:rPr>
              <a:t> </a:t>
            </a:r>
          </a:p>
          <a:p>
            <a:pPr algn="just"/>
            <a:r>
              <a:rPr lang="fr-CA" sz="1500" dirty="0">
                <a:latin typeface="Corbel Light" panose="020B0303020204020204" pitchFamily="34" charset="0"/>
              </a:rPr>
              <a:t>Résolument orientée vers l’avenir et la nécessité de combler la demande sans cesse croissante en acquisition d’équipements, la Fondation se fait un point d’honneur de favoriser la prise en charge des bénéficiaires ici, dans notre communauté, sans avoir besoin de s’exiler pour recevoir les soins de santé et de services sociaux. Ainsi, nous croyons que la guérison s’en trouve accélérée, diminuant les impacts émotifs et financiers des personnes et familles touchées par la maladie.</a:t>
            </a:r>
          </a:p>
        </p:txBody>
      </p:sp>
      <p:sp>
        <p:nvSpPr>
          <p:cNvPr id="8" name="ZoneTexte 7"/>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1705666" y="6353740"/>
            <a:ext cx="415498" cy="369332"/>
          </a:xfrm>
          <a:prstGeom prst="rect">
            <a:avLst/>
          </a:prstGeom>
          <a:noFill/>
        </p:spPr>
        <p:txBody>
          <a:bodyPr wrap="none" lIns="91440" tIns="45720" rIns="91440" bIns="45720">
            <a:spAutoFit/>
          </a:bodyPr>
          <a:lstStyle/>
          <a:p>
            <a:pPr algn="ctr"/>
            <a:r>
              <a:rPr lang="fr-FR" b="0" cap="none" spc="0" dirty="0">
                <a:ln w="0">
                  <a:noFill/>
                </a:ln>
                <a:solidFill>
                  <a:srgbClr val="00A1E1"/>
                </a:solidFill>
                <a:effectLst>
                  <a:outerShdw blurRad="38100" dist="25400" dir="5400000" algn="ctr" rotWithShape="0">
                    <a:srgbClr val="6E747A">
                      <a:alpha val="43000"/>
                    </a:srgbClr>
                  </a:outerShdw>
                </a:effectLst>
              </a:rPr>
              <a:t>02</a:t>
            </a:r>
          </a:p>
        </p:txBody>
      </p:sp>
    </p:spTree>
    <p:extLst>
      <p:ext uri="{BB962C8B-B14F-4D97-AF65-F5344CB8AC3E}">
        <p14:creationId xmlns:p14="http://schemas.microsoft.com/office/powerpoint/2010/main" val="1779314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Connecteur droit 3"/>
          <p:cNvCxnSpPr/>
          <p:nvPr/>
        </p:nvCxnSpPr>
        <p:spPr>
          <a:xfrm>
            <a:off x="4211043" y="834356"/>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280099" y="443965"/>
            <a:ext cx="5296827"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À la Mémoire …</a:t>
            </a:r>
          </a:p>
        </p:txBody>
      </p:sp>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4" y="6353740"/>
            <a:ext cx="415499" cy="369332"/>
          </a:xfrm>
          <a:prstGeom prst="rect">
            <a:avLst/>
          </a:prstGeom>
          <a:noFill/>
        </p:spPr>
        <p:txBody>
          <a:bodyPr wrap="none" lIns="91440" tIns="45720" rIns="91440" bIns="45720">
            <a:spAutoFit/>
          </a:bodyPr>
          <a:lstStyle/>
          <a:p>
            <a:pPr algn="ctr"/>
            <a:r>
              <a:rPr lang="fr-FR" dirty="0">
                <a:ln w="0">
                  <a:noFill/>
                </a:ln>
                <a:solidFill>
                  <a:srgbClr val="00A1E1"/>
                </a:solidFill>
                <a:effectLst>
                  <a:outerShdw blurRad="38100" dist="25400" dir="5400000" algn="ctr" rotWithShape="0">
                    <a:srgbClr val="6E747A">
                      <a:alpha val="43000"/>
                    </a:srgbClr>
                  </a:outerShdw>
                </a:effectLst>
              </a:rPr>
              <a:t>28</a:t>
            </a:r>
            <a:endParaRPr lang="fr-FR" b="0" cap="none" spc="0" dirty="0">
              <a:ln w="0">
                <a:noFill/>
              </a:ln>
              <a:solidFill>
                <a:srgbClr val="00A1E1"/>
              </a:solidFill>
              <a:effectLst>
                <a:outerShdw blurRad="38100" dist="25400" dir="5400000" algn="ctr" rotWithShape="0">
                  <a:srgbClr val="6E747A">
                    <a:alpha val="43000"/>
                  </a:srgbClr>
                </a:outerShdw>
              </a:effectLst>
            </a:endParaRPr>
          </a:p>
        </p:txBody>
      </p:sp>
      <p:sp>
        <p:nvSpPr>
          <p:cNvPr id="33" name="Sous-titre 2">
            <a:extLst>
              <a:ext uri="{FF2B5EF4-FFF2-40B4-BE49-F238E27FC236}">
                <a16:creationId xmlns:a16="http://schemas.microsoft.com/office/drawing/2014/main" id="{1D090625-51CE-4ECB-81A4-C4905F3FBFE9}"/>
              </a:ext>
            </a:extLst>
          </p:cNvPr>
          <p:cNvSpPr txBox="1">
            <a:spLocks/>
          </p:cNvSpPr>
          <p:nvPr/>
        </p:nvSpPr>
        <p:spPr>
          <a:xfrm>
            <a:off x="7645981" y="1046643"/>
            <a:ext cx="4267433" cy="497546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CA" sz="1500" b="1" i="1" dirty="0">
                <a:solidFill>
                  <a:schemeClr val="accent1"/>
                </a:solidFill>
                <a:latin typeface="Corbel" panose="020B0503020204020204" pitchFamily="34" charset="0"/>
              </a:rPr>
              <a:t>La Fondation de l’Hôtel-Dieu d’Alma tient à offrir une pensée toute spéciale à la mémoire de nos chers disparus …</a:t>
            </a:r>
            <a:endParaRPr lang="fr-CA" sz="1500" b="1" dirty="0">
              <a:solidFill>
                <a:schemeClr val="accent1"/>
              </a:solidFill>
              <a:latin typeface="Corbel" panose="020B0503020204020204" pitchFamily="34" charset="0"/>
            </a:endParaRPr>
          </a:p>
          <a:p>
            <a:pPr marL="0" indent="0" algn="just">
              <a:buNone/>
            </a:pPr>
            <a:r>
              <a:rPr lang="fr-CA" sz="1500" b="1" i="1" dirty="0">
                <a:solidFill>
                  <a:schemeClr val="accent1"/>
                </a:solidFill>
                <a:latin typeface="Corbel" panose="020B0503020204020204" pitchFamily="34" charset="0"/>
              </a:rPr>
              <a:t>Nos remerciements les plus sincères s’adressent aux parents et amis des familles qui ont contribué à la croissance des soins et des services offerts par nos établissements de santé, en témoignant leur sympathie lors du décès d’un être cher, par le biais d’un don ou d’un legs particulier à notre Fondation. Cette gratitude envers les soins et services reçus par leur proche disparu atteste une immense reconnaissance qui nous touche profondément. </a:t>
            </a:r>
            <a:endParaRPr lang="fr-CA" sz="1500" b="1" dirty="0">
              <a:solidFill>
                <a:schemeClr val="accent1"/>
              </a:solidFill>
              <a:latin typeface="Corbel" panose="020B0503020204020204" pitchFamily="34" charset="0"/>
            </a:endParaRPr>
          </a:p>
          <a:p>
            <a:pPr marL="0" indent="0" algn="just">
              <a:buNone/>
            </a:pPr>
            <a:r>
              <a:rPr lang="fr-CA" sz="1500" b="1" i="1" dirty="0">
                <a:solidFill>
                  <a:schemeClr val="accent1"/>
                </a:solidFill>
                <a:latin typeface="Corbel" panose="020B0503020204020204" pitchFamily="34" charset="0"/>
              </a:rPr>
              <a:t>Au nom de la Fondation, nous offrons nos plus sincères condoléances aux familles éprouvées par le deuil causé par la perte d’un être cher au cours de l’année 2022. Merci d’avoir choisi la Fondation.</a:t>
            </a:r>
            <a:endParaRPr lang="fr-CA" sz="1500" b="1" dirty="0">
              <a:solidFill>
                <a:schemeClr val="accent1"/>
              </a:solidFill>
              <a:latin typeface="Corbel" panose="020B0503020204020204" pitchFamily="34" charset="0"/>
            </a:endParaRPr>
          </a:p>
        </p:txBody>
      </p:sp>
      <p:pic>
        <p:nvPicPr>
          <p:cNvPr id="8" name="Image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4370"/>
          <a:stretch/>
        </p:blipFill>
        <p:spPr>
          <a:xfrm rot="4930079">
            <a:off x="9390360" y="-460335"/>
            <a:ext cx="778672" cy="2185416"/>
          </a:xfrm>
          <a:prstGeom prst="rect">
            <a:avLst/>
          </a:prstGeom>
        </p:spPr>
      </p:pic>
      <p:sp>
        <p:nvSpPr>
          <p:cNvPr id="13" name="Rectangle 12"/>
          <p:cNvSpPr/>
          <p:nvPr/>
        </p:nvSpPr>
        <p:spPr>
          <a:xfrm>
            <a:off x="367106" y="1266735"/>
            <a:ext cx="6888982" cy="4344358"/>
          </a:xfrm>
          <a:prstGeom prst="rect">
            <a:avLst/>
          </a:prstGeom>
          <a:solidFill>
            <a:schemeClr val="bg1"/>
          </a:solidFill>
          <a:ln w="177800">
            <a:miter lim="800000"/>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0000" rIns="180000" rtlCol="0" anchor="ctr"/>
          <a:lstStyle/>
          <a:p>
            <a:pPr algn="just"/>
            <a:endParaRPr lang="fr-CA" sz="1200" dirty="0">
              <a:latin typeface="Corbel Light" panose="020B0303020204020204" pitchFamily="34" charset="0"/>
            </a:endParaRPr>
          </a:p>
        </p:txBody>
      </p:sp>
      <p:pic>
        <p:nvPicPr>
          <p:cNvPr id="3" name="Image 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4001" y="1446417"/>
            <a:ext cx="6518553" cy="3983985"/>
          </a:xfrm>
          <a:prstGeom prst="rect">
            <a:avLst/>
          </a:prstGeom>
        </p:spPr>
      </p:pic>
      <p:sp>
        <p:nvSpPr>
          <p:cNvPr id="25" name="ZoneTexte 24"/>
          <p:cNvSpPr txBox="1"/>
          <p:nvPr/>
        </p:nvSpPr>
        <p:spPr>
          <a:xfrm>
            <a:off x="697300" y="1478502"/>
            <a:ext cx="1605324" cy="3970318"/>
          </a:xfrm>
          <a:prstGeom prst="rect">
            <a:avLst/>
          </a:prstGeom>
          <a:noFill/>
        </p:spPr>
        <p:txBody>
          <a:bodyPr wrap="square" rtlCol="0">
            <a:spAutoFit/>
          </a:bodyPr>
          <a:lstStyle/>
          <a:p>
            <a:pPr algn="just"/>
            <a:r>
              <a:rPr lang="fr-CA" sz="1200" dirty="0">
                <a:latin typeface="Corbel" panose="020B0503020204020204" pitchFamily="34" charset="0"/>
              </a:rPr>
              <a:t>Adrienne Pilote</a:t>
            </a:r>
          </a:p>
          <a:p>
            <a:r>
              <a:rPr lang="fr-CA" sz="1200" dirty="0">
                <a:latin typeface="Corbel" panose="020B0503020204020204" pitchFamily="34" charset="0"/>
              </a:rPr>
              <a:t>Alain Hudon</a:t>
            </a:r>
          </a:p>
          <a:p>
            <a:r>
              <a:rPr lang="fr-CA" sz="1200" dirty="0">
                <a:latin typeface="Corbel" panose="020B0503020204020204" pitchFamily="34" charset="0"/>
              </a:rPr>
              <a:t>Alfred Morel</a:t>
            </a:r>
          </a:p>
          <a:p>
            <a:r>
              <a:rPr lang="fr-CA" sz="1200" dirty="0">
                <a:latin typeface="Corbel" panose="020B0503020204020204" pitchFamily="34" charset="0"/>
              </a:rPr>
              <a:t>Aline Richard</a:t>
            </a:r>
          </a:p>
          <a:p>
            <a:r>
              <a:rPr lang="fr-CA" sz="1200" dirty="0">
                <a:latin typeface="Corbel" panose="020B0503020204020204" pitchFamily="34" charset="0"/>
              </a:rPr>
              <a:t>André Gagnon</a:t>
            </a:r>
          </a:p>
          <a:p>
            <a:r>
              <a:rPr lang="fr-CA" sz="1200" dirty="0">
                <a:latin typeface="Corbel" panose="020B0503020204020204" pitchFamily="34" charset="0"/>
              </a:rPr>
              <a:t>Angèle Gauthier</a:t>
            </a:r>
          </a:p>
          <a:p>
            <a:r>
              <a:rPr lang="fr-CA" sz="1200" dirty="0">
                <a:latin typeface="Corbel" panose="020B0503020204020204" pitchFamily="34" charset="0"/>
              </a:rPr>
              <a:t>Anne-Marie Duchesne</a:t>
            </a:r>
          </a:p>
          <a:p>
            <a:r>
              <a:rPr lang="fr-CA" sz="1200" dirty="0">
                <a:latin typeface="Corbel" panose="020B0503020204020204" pitchFamily="34" charset="0"/>
              </a:rPr>
              <a:t>Annette Néron</a:t>
            </a:r>
          </a:p>
          <a:p>
            <a:r>
              <a:rPr lang="fr-CA" sz="1200" dirty="0">
                <a:latin typeface="Corbel" panose="020B0503020204020204" pitchFamily="34" charset="0"/>
              </a:rPr>
              <a:t>Armand Dallaire</a:t>
            </a:r>
          </a:p>
          <a:p>
            <a:r>
              <a:rPr lang="fr-CA" sz="1200" dirty="0">
                <a:latin typeface="Corbel" panose="020B0503020204020204" pitchFamily="34" charset="0"/>
              </a:rPr>
              <a:t>Armand Tremblay</a:t>
            </a:r>
          </a:p>
          <a:p>
            <a:r>
              <a:rPr lang="fr-CA" sz="1200" dirty="0">
                <a:latin typeface="Corbel" panose="020B0503020204020204" pitchFamily="34" charset="0"/>
              </a:rPr>
              <a:t>Benoit Laforest</a:t>
            </a:r>
          </a:p>
          <a:p>
            <a:r>
              <a:rPr lang="fr-CA" sz="1200" dirty="0">
                <a:latin typeface="Corbel" panose="020B0503020204020204" pitchFamily="34" charset="0"/>
              </a:rPr>
              <a:t>Benoît </a:t>
            </a:r>
            <a:r>
              <a:rPr lang="fr-CA" sz="1200" dirty="0" err="1">
                <a:latin typeface="Corbel" panose="020B0503020204020204" pitchFamily="34" charset="0"/>
              </a:rPr>
              <a:t>Thibeault</a:t>
            </a:r>
            <a:endParaRPr lang="fr-CA" sz="1200" dirty="0">
              <a:latin typeface="Corbel" panose="020B0503020204020204" pitchFamily="34" charset="0"/>
            </a:endParaRPr>
          </a:p>
          <a:p>
            <a:r>
              <a:rPr lang="fr-CA" sz="1200" dirty="0">
                <a:latin typeface="Corbel" panose="020B0503020204020204" pitchFamily="34" charset="0"/>
              </a:rPr>
              <a:t>Bernadette Savard</a:t>
            </a:r>
          </a:p>
          <a:p>
            <a:r>
              <a:rPr lang="fr-CA" sz="1200" dirty="0">
                <a:latin typeface="Corbel" panose="020B0503020204020204" pitchFamily="34" charset="0"/>
              </a:rPr>
              <a:t>Bernard Dallaire</a:t>
            </a:r>
          </a:p>
          <a:p>
            <a:r>
              <a:rPr lang="fr-CA" sz="1200" dirty="0">
                <a:latin typeface="Corbel" panose="020B0503020204020204" pitchFamily="34" charset="0"/>
              </a:rPr>
              <a:t>Carole Blackburn</a:t>
            </a:r>
          </a:p>
          <a:p>
            <a:r>
              <a:rPr lang="fr-CA" sz="1200" dirty="0">
                <a:latin typeface="Corbel" panose="020B0503020204020204" pitchFamily="34" charset="0"/>
              </a:rPr>
              <a:t>Carole Simard</a:t>
            </a:r>
          </a:p>
          <a:p>
            <a:r>
              <a:rPr lang="fr-CA" sz="1200" dirty="0">
                <a:latin typeface="Corbel" panose="020B0503020204020204" pitchFamily="34" charset="0"/>
              </a:rPr>
              <a:t>Charles-Harry Jean</a:t>
            </a:r>
          </a:p>
          <a:p>
            <a:r>
              <a:rPr lang="fr-CA" sz="1200" dirty="0">
                <a:latin typeface="Corbel" panose="020B0503020204020204" pitchFamily="34" charset="0"/>
              </a:rPr>
              <a:t>Charles-Henri Laforest</a:t>
            </a:r>
          </a:p>
          <a:p>
            <a:r>
              <a:rPr lang="fr-CA" sz="1200" dirty="0">
                <a:latin typeface="Corbel" panose="020B0503020204020204" pitchFamily="34" charset="0"/>
              </a:rPr>
              <a:t>Clémence </a:t>
            </a:r>
            <a:r>
              <a:rPr lang="fr-CA" sz="1200" dirty="0" err="1">
                <a:latin typeface="Corbel" panose="020B0503020204020204" pitchFamily="34" charset="0"/>
              </a:rPr>
              <a:t>Boudreault</a:t>
            </a:r>
            <a:endParaRPr lang="fr-CA" sz="1200" dirty="0">
              <a:latin typeface="Corbel" panose="020B0503020204020204" pitchFamily="34" charset="0"/>
            </a:endParaRPr>
          </a:p>
          <a:p>
            <a:r>
              <a:rPr lang="fr-CA" sz="1200" dirty="0">
                <a:latin typeface="Corbel" panose="020B0503020204020204" pitchFamily="34" charset="0"/>
              </a:rPr>
              <a:t>Côme </a:t>
            </a:r>
            <a:r>
              <a:rPr lang="fr-CA" sz="1200" dirty="0" err="1">
                <a:latin typeface="Corbel" panose="020B0503020204020204" pitchFamily="34" charset="0"/>
              </a:rPr>
              <a:t>Laprise</a:t>
            </a:r>
            <a:endParaRPr lang="fr-CA" sz="1200" dirty="0">
              <a:latin typeface="Corbel" panose="020B0503020204020204" pitchFamily="34" charset="0"/>
            </a:endParaRPr>
          </a:p>
          <a:p>
            <a:r>
              <a:rPr lang="fr-CA" sz="1200" dirty="0">
                <a:latin typeface="Corbel" panose="020B0503020204020204" pitchFamily="34" charset="0"/>
              </a:rPr>
              <a:t>Daniel Tremblay</a:t>
            </a:r>
          </a:p>
        </p:txBody>
      </p:sp>
      <p:pic>
        <p:nvPicPr>
          <p:cNvPr id="6" name="Imag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254" y="724099"/>
            <a:ext cx="2873093" cy="2873093"/>
          </a:xfrm>
          <a:prstGeom prst="rect">
            <a:avLst/>
          </a:prstGeom>
        </p:spPr>
      </p:pic>
      <p:sp>
        <p:nvSpPr>
          <p:cNvPr id="14" name="ZoneTexte 13"/>
          <p:cNvSpPr txBox="1"/>
          <p:nvPr/>
        </p:nvSpPr>
        <p:spPr>
          <a:xfrm>
            <a:off x="2302624" y="1450178"/>
            <a:ext cx="1924480" cy="3970318"/>
          </a:xfrm>
          <a:prstGeom prst="rect">
            <a:avLst/>
          </a:prstGeom>
          <a:noFill/>
        </p:spPr>
        <p:txBody>
          <a:bodyPr wrap="square" rtlCol="0">
            <a:spAutoFit/>
          </a:bodyPr>
          <a:lstStyle/>
          <a:p>
            <a:r>
              <a:rPr lang="fr-CA" sz="1200" dirty="0">
                <a:latin typeface="Corbel" panose="020B0503020204020204" pitchFamily="34" charset="0"/>
              </a:rPr>
              <a:t>Denis Bergeron</a:t>
            </a:r>
          </a:p>
          <a:p>
            <a:r>
              <a:rPr lang="fr-CA" sz="1200" dirty="0">
                <a:latin typeface="Corbel" panose="020B0503020204020204" pitchFamily="34" charset="0"/>
              </a:rPr>
              <a:t>Denis Michaud</a:t>
            </a:r>
          </a:p>
          <a:p>
            <a:r>
              <a:rPr lang="fr-CA" sz="1200" dirty="0" err="1">
                <a:latin typeface="Corbel" panose="020B0503020204020204" pitchFamily="34" charset="0"/>
              </a:rPr>
              <a:t>Denyse</a:t>
            </a:r>
            <a:r>
              <a:rPr lang="fr-CA" sz="1200" dirty="0">
                <a:latin typeface="Corbel" panose="020B0503020204020204" pitchFamily="34" charset="0"/>
              </a:rPr>
              <a:t> Tremblay</a:t>
            </a:r>
          </a:p>
          <a:p>
            <a:r>
              <a:rPr lang="fr-CA" sz="1200" dirty="0">
                <a:latin typeface="Corbel" panose="020B0503020204020204" pitchFamily="34" charset="0"/>
              </a:rPr>
              <a:t>Frédéric St-Laurent</a:t>
            </a:r>
          </a:p>
          <a:p>
            <a:r>
              <a:rPr lang="fr-CA" sz="1200" dirty="0">
                <a:latin typeface="Corbel" panose="020B0503020204020204" pitchFamily="34" charset="0"/>
              </a:rPr>
              <a:t>Gabrielle Duchesne</a:t>
            </a:r>
          </a:p>
          <a:p>
            <a:r>
              <a:rPr lang="fr-CA" sz="1200" dirty="0">
                <a:latin typeface="Corbel" panose="020B0503020204020204" pitchFamily="34" charset="0"/>
              </a:rPr>
              <a:t>Gaston Laforest</a:t>
            </a:r>
          </a:p>
          <a:p>
            <a:r>
              <a:rPr lang="fr-CA" sz="1200" dirty="0">
                <a:latin typeface="Corbel" panose="020B0503020204020204" pitchFamily="34" charset="0"/>
              </a:rPr>
              <a:t>Georgette Turcotte</a:t>
            </a:r>
          </a:p>
          <a:p>
            <a:r>
              <a:rPr lang="fr-CA" sz="1200" dirty="0">
                <a:latin typeface="Corbel" panose="020B0503020204020204" pitchFamily="34" charset="0"/>
              </a:rPr>
              <a:t>Gérald Simard</a:t>
            </a:r>
          </a:p>
          <a:p>
            <a:r>
              <a:rPr lang="fr-CA" sz="1200" dirty="0">
                <a:latin typeface="Corbel" panose="020B0503020204020204" pitchFamily="34" charset="0"/>
              </a:rPr>
              <a:t>Gérard Bergeron</a:t>
            </a:r>
          </a:p>
          <a:p>
            <a:r>
              <a:rPr lang="fr-CA" sz="1200" dirty="0">
                <a:latin typeface="Corbel" panose="020B0503020204020204" pitchFamily="34" charset="0"/>
              </a:rPr>
              <a:t>Gervais Simard</a:t>
            </a:r>
          </a:p>
          <a:p>
            <a:r>
              <a:rPr lang="fr-CA" sz="1200" dirty="0">
                <a:latin typeface="Corbel" panose="020B0503020204020204" pitchFamily="34" charset="0"/>
              </a:rPr>
              <a:t>Gisèle Ouellet</a:t>
            </a:r>
          </a:p>
          <a:p>
            <a:r>
              <a:rPr lang="fr-CA" sz="1200" dirty="0">
                <a:latin typeface="Corbel" panose="020B0503020204020204" pitchFamily="34" charset="0"/>
              </a:rPr>
              <a:t>Gisèle Simard</a:t>
            </a:r>
          </a:p>
          <a:p>
            <a:r>
              <a:rPr lang="fr-CA" sz="1200" dirty="0">
                <a:latin typeface="Corbel" panose="020B0503020204020204" pitchFamily="34" charset="0"/>
              </a:rPr>
              <a:t>Guillaume Lessard-Simard</a:t>
            </a:r>
          </a:p>
          <a:p>
            <a:r>
              <a:rPr lang="fr-CA" sz="1200" dirty="0">
                <a:latin typeface="Corbel" panose="020B0503020204020204" pitchFamily="34" charset="0"/>
              </a:rPr>
              <a:t>Jacques </a:t>
            </a:r>
            <a:r>
              <a:rPr lang="fr-CA" sz="1200" dirty="0" err="1">
                <a:latin typeface="Corbel" panose="020B0503020204020204" pitchFamily="34" charset="0"/>
              </a:rPr>
              <a:t>Lahaye</a:t>
            </a:r>
            <a:endParaRPr lang="fr-CA" sz="1200" dirty="0">
              <a:latin typeface="Corbel" panose="020B0503020204020204" pitchFamily="34" charset="0"/>
            </a:endParaRPr>
          </a:p>
          <a:p>
            <a:r>
              <a:rPr lang="fr-CA" sz="1200" dirty="0">
                <a:latin typeface="Corbel" panose="020B0503020204020204" pitchFamily="34" charset="0"/>
              </a:rPr>
              <a:t>Jean-Jacques Brassard</a:t>
            </a:r>
          </a:p>
          <a:p>
            <a:r>
              <a:rPr lang="fr-CA" sz="1200" dirty="0">
                <a:latin typeface="Corbel" panose="020B0503020204020204" pitchFamily="34" charset="0"/>
              </a:rPr>
              <a:t>Jeannine Duchesne</a:t>
            </a:r>
          </a:p>
          <a:p>
            <a:r>
              <a:rPr lang="fr-CA" sz="1200" dirty="0">
                <a:latin typeface="Corbel" panose="020B0503020204020204" pitchFamily="34" charset="0"/>
              </a:rPr>
              <a:t>Jeannine Tremblay</a:t>
            </a:r>
          </a:p>
          <a:p>
            <a:r>
              <a:rPr lang="fr-CA" sz="1200" dirty="0">
                <a:latin typeface="Corbel" panose="020B0503020204020204" pitchFamily="34" charset="0"/>
              </a:rPr>
              <a:t>Jean-Paul Boulanger</a:t>
            </a:r>
          </a:p>
          <a:p>
            <a:r>
              <a:rPr lang="fr-CA" sz="1200" dirty="0">
                <a:latin typeface="Corbel" panose="020B0503020204020204" pitchFamily="34" charset="0"/>
              </a:rPr>
              <a:t>Jean-Rock Bouchard</a:t>
            </a:r>
          </a:p>
          <a:p>
            <a:r>
              <a:rPr lang="fr-CA" sz="1200" dirty="0">
                <a:latin typeface="Corbel" panose="020B0503020204020204" pitchFamily="34" charset="0"/>
              </a:rPr>
              <a:t>Johanne Lemay</a:t>
            </a:r>
          </a:p>
          <a:p>
            <a:r>
              <a:rPr lang="fr-CA" sz="1200" dirty="0">
                <a:latin typeface="Corbel" panose="020B0503020204020204" pitchFamily="34" charset="0"/>
              </a:rPr>
              <a:t>Josée Vallée</a:t>
            </a:r>
          </a:p>
        </p:txBody>
      </p:sp>
      <p:sp>
        <p:nvSpPr>
          <p:cNvPr id="15" name="ZoneTexte 14"/>
          <p:cNvSpPr txBox="1"/>
          <p:nvPr/>
        </p:nvSpPr>
        <p:spPr>
          <a:xfrm>
            <a:off x="4153204" y="1450178"/>
            <a:ext cx="1532698" cy="3970318"/>
          </a:xfrm>
          <a:prstGeom prst="rect">
            <a:avLst/>
          </a:prstGeom>
          <a:noFill/>
        </p:spPr>
        <p:txBody>
          <a:bodyPr wrap="square" rtlCol="0">
            <a:spAutoFit/>
          </a:bodyPr>
          <a:lstStyle/>
          <a:p>
            <a:r>
              <a:rPr lang="fr-CA" sz="1200" dirty="0">
                <a:latin typeface="Corbel" panose="020B0503020204020204" pitchFamily="34" charset="0"/>
              </a:rPr>
              <a:t>Judith Lavoie</a:t>
            </a:r>
          </a:p>
          <a:p>
            <a:r>
              <a:rPr lang="fr-CA" sz="1200" dirty="0">
                <a:latin typeface="Corbel" panose="020B0503020204020204" pitchFamily="34" charset="0"/>
              </a:rPr>
              <a:t>Julien Lessard</a:t>
            </a:r>
          </a:p>
          <a:p>
            <a:r>
              <a:rPr lang="fr-CA" sz="1200" dirty="0">
                <a:latin typeface="Corbel" panose="020B0503020204020204" pitchFamily="34" charset="0"/>
              </a:rPr>
              <a:t>Juliette Fleury</a:t>
            </a:r>
          </a:p>
          <a:p>
            <a:r>
              <a:rPr lang="fr-CA" sz="1200" dirty="0">
                <a:latin typeface="Corbel" panose="020B0503020204020204" pitchFamily="34" charset="0"/>
              </a:rPr>
              <a:t>Laurence Guay</a:t>
            </a:r>
          </a:p>
          <a:p>
            <a:r>
              <a:rPr lang="fr-CA" sz="1200" dirty="0" err="1">
                <a:latin typeface="Corbel" panose="020B0503020204020204" pitchFamily="34" charset="0"/>
              </a:rPr>
              <a:t>Léona</a:t>
            </a:r>
            <a:r>
              <a:rPr lang="fr-CA" sz="1200" dirty="0">
                <a:latin typeface="Corbel" panose="020B0503020204020204" pitchFamily="34" charset="0"/>
              </a:rPr>
              <a:t> Côté</a:t>
            </a:r>
          </a:p>
          <a:p>
            <a:r>
              <a:rPr lang="fr-CA" sz="1200" dirty="0">
                <a:latin typeface="Corbel" panose="020B0503020204020204" pitchFamily="34" charset="0"/>
              </a:rPr>
              <a:t>Lily Bouchard</a:t>
            </a:r>
          </a:p>
          <a:p>
            <a:r>
              <a:rPr lang="fr-CA" sz="1200" dirty="0">
                <a:latin typeface="Corbel" panose="020B0503020204020204" pitchFamily="34" charset="0"/>
              </a:rPr>
              <a:t>Line Privé</a:t>
            </a:r>
          </a:p>
          <a:p>
            <a:r>
              <a:rPr lang="fr-CA" sz="1200" dirty="0">
                <a:latin typeface="Corbel" panose="020B0503020204020204" pitchFamily="34" charset="0"/>
              </a:rPr>
              <a:t>Lucie Fortin</a:t>
            </a:r>
          </a:p>
          <a:p>
            <a:r>
              <a:rPr lang="fr-CA" sz="1200" dirty="0">
                <a:latin typeface="Corbel" panose="020B0503020204020204" pitchFamily="34" charset="0"/>
              </a:rPr>
              <a:t>Lucienne Tremblay</a:t>
            </a:r>
          </a:p>
          <a:p>
            <a:r>
              <a:rPr lang="fr-CA" sz="1200" dirty="0">
                <a:latin typeface="Corbel" panose="020B0503020204020204" pitchFamily="34" charset="0"/>
              </a:rPr>
              <a:t>Madeleine Duperré </a:t>
            </a:r>
          </a:p>
          <a:p>
            <a:r>
              <a:rPr lang="fr-CA" sz="1200" dirty="0">
                <a:latin typeface="Corbel" panose="020B0503020204020204" pitchFamily="34" charset="0"/>
              </a:rPr>
              <a:t>Madeleine Tremblay</a:t>
            </a:r>
          </a:p>
          <a:p>
            <a:r>
              <a:rPr lang="fr-CA" sz="1200" dirty="0">
                <a:latin typeface="Corbel" panose="020B0503020204020204" pitchFamily="34" charset="0"/>
              </a:rPr>
              <a:t>Marcelle Drolet</a:t>
            </a:r>
          </a:p>
          <a:p>
            <a:r>
              <a:rPr lang="fr-CA" sz="1200" dirty="0">
                <a:latin typeface="Corbel" panose="020B0503020204020204" pitchFamily="34" charset="0"/>
              </a:rPr>
              <a:t>Marcelle Plourde</a:t>
            </a:r>
          </a:p>
          <a:p>
            <a:r>
              <a:rPr lang="fr-CA" sz="1200" dirty="0">
                <a:latin typeface="Corbel" panose="020B0503020204020204" pitchFamily="34" charset="0"/>
              </a:rPr>
              <a:t>Marc-Henri Lemay</a:t>
            </a:r>
          </a:p>
          <a:p>
            <a:r>
              <a:rPr lang="fr-CA" sz="1200" dirty="0">
                <a:latin typeface="Corbel" panose="020B0503020204020204" pitchFamily="34" charset="0"/>
              </a:rPr>
              <a:t>Marguerite Poirier</a:t>
            </a:r>
          </a:p>
          <a:p>
            <a:r>
              <a:rPr lang="fr-CA" sz="1200" dirty="0">
                <a:latin typeface="Corbel" panose="020B0503020204020204" pitchFamily="34" charset="0"/>
              </a:rPr>
              <a:t>Marguerite Simard</a:t>
            </a:r>
          </a:p>
          <a:p>
            <a:r>
              <a:rPr lang="fr-CA" sz="1200" dirty="0">
                <a:latin typeface="Corbel" panose="020B0503020204020204" pitchFamily="34" charset="0"/>
              </a:rPr>
              <a:t>Marie-Noëlle Gagnon</a:t>
            </a:r>
          </a:p>
          <a:p>
            <a:r>
              <a:rPr lang="fr-CA" sz="1200" dirty="0">
                <a:latin typeface="Corbel" panose="020B0503020204020204" pitchFamily="34" charset="0"/>
              </a:rPr>
              <a:t>Mariette Gagnon</a:t>
            </a:r>
          </a:p>
          <a:p>
            <a:r>
              <a:rPr lang="fr-CA" sz="1200" dirty="0">
                <a:latin typeface="Corbel" panose="020B0503020204020204" pitchFamily="34" charset="0"/>
              </a:rPr>
              <a:t>Marlène Fortin</a:t>
            </a:r>
          </a:p>
          <a:p>
            <a:r>
              <a:rPr lang="fr-CA" sz="1200" dirty="0">
                <a:latin typeface="Corbel" panose="020B0503020204020204" pitchFamily="34" charset="0"/>
              </a:rPr>
              <a:t>Marthe Claveau</a:t>
            </a:r>
          </a:p>
          <a:p>
            <a:r>
              <a:rPr lang="fr-CA" sz="1200" dirty="0">
                <a:latin typeface="Corbel" panose="020B0503020204020204" pitchFamily="34" charset="0"/>
              </a:rPr>
              <a:t>Marthe Tremblay</a:t>
            </a:r>
          </a:p>
        </p:txBody>
      </p:sp>
      <p:sp>
        <p:nvSpPr>
          <p:cNvPr id="16" name="ZoneTexte 15"/>
          <p:cNvSpPr txBox="1"/>
          <p:nvPr/>
        </p:nvSpPr>
        <p:spPr>
          <a:xfrm>
            <a:off x="5617379" y="1460084"/>
            <a:ext cx="1440828" cy="3970318"/>
          </a:xfrm>
          <a:prstGeom prst="rect">
            <a:avLst/>
          </a:prstGeom>
          <a:noFill/>
        </p:spPr>
        <p:txBody>
          <a:bodyPr wrap="square" rtlCol="0">
            <a:spAutoFit/>
          </a:bodyPr>
          <a:lstStyle/>
          <a:p>
            <a:r>
              <a:rPr lang="fr-CA" sz="1200" dirty="0">
                <a:latin typeface="Corbel" panose="020B0503020204020204" pitchFamily="34" charset="0"/>
              </a:rPr>
              <a:t>Noël Gauthier </a:t>
            </a:r>
          </a:p>
          <a:p>
            <a:r>
              <a:rPr lang="fr-CA" sz="1200" dirty="0">
                <a:latin typeface="Corbel" panose="020B0503020204020204" pitchFamily="34" charset="0"/>
              </a:rPr>
              <a:t>Noël-Yves Cantin</a:t>
            </a:r>
          </a:p>
          <a:p>
            <a:r>
              <a:rPr lang="fr-CA" sz="1200" dirty="0">
                <a:latin typeface="Corbel" panose="020B0503020204020204" pitchFamily="34" charset="0"/>
              </a:rPr>
              <a:t>Norma Larouche</a:t>
            </a:r>
          </a:p>
          <a:p>
            <a:r>
              <a:rPr lang="fr-CA" sz="1200" dirty="0">
                <a:latin typeface="Corbel" panose="020B0503020204020204" pitchFamily="34" charset="0"/>
              </a:rPr>
              <a:t>Normand Lefebvre</a:t>
            </a:r>
          </a:p>
          <a:p>
            <a:r>
              <a:rPr lang="fr-CA" sz="1200" dirty="0">
                <a:latin typeface="Corbel" panose="020B0503020204020204" pitchFamily="34" charset="0"/>
              </a:rPr>
              <a:t>Patricienne Privé</a:t>
            </a:r>
          </a:p>
          <a:p>
            <a:r>
              <a:rPr lang="fr-CA" sz="1200" dirty="0">
                <a:latin typeface="Corbel" panose="020B0503020204020204" pitchFamily="34" charset="0"/>
              </a:rPr>
              <a:t>Réal Simard</a:t>
            </a:r>
          </a:p>
          <a:p>
            <a:r>
              <a:rPr lang="fr-CA" sz="1200" dirty="0">
                <a:latin typeface="Corbel" panose="020B0503020204020204" pitchFamily="34" charset="0"/>
              </a:rPr>
              <a:t>Réjeanne Tremblay</a:t>
            </a:r>
          </a:p>
          <a:p>
            <a:r>
              <a:rPr lang="fr-CA" sz="1200" dirty="0">
                <a:latin typeface="Corbel" panose="020B0503020204020204" pitchFamily="34" charset="0"/>
              </a:rPr>
              <a:t>Rémy Guay</a:t>
            </a:r>
          </a:p>
          <a:p>
            <a:r>
              <a:rPr lang="fr-CA" sz="1200" dirty="0">
                <a:latin typeface="Corbel" panose="020B0503020204020204" pitchFamily="34" charset="0"/>
              </a:rPr>
              <a:t>René Tremblay</a:t>
            </a:r>
          </a:p>
          <a:p>
            <a:r>
              <a:rPr lang="fr-CA" sz="1200" dirty="0">
                <a:latin typeface="Corbel" panose="020B0503020204020204" pitchFamily="34" charset="0"/>
              </a:rPr>
              <a:t>Robert Ferland</a:t>
            </a:r>
          </a:p>
          <a:p>
            <a:r>
              <a:rPr lang="fr-CA" sz="1200" dirty="0">
                <a:latin typeface="Corbel" panose="020B0503020204020204" pitchFamily="34" charset="0"/>
              </a:rPr>
              <a:t>Robert Tremblay</a:t>
            </a:r>
          </a:p>
          <a:p>
            <a:r>
              <a:rPr lang="fr-CA" sz="1200" dirty="0">
                <a:latin typeface="Corbel" panose="020B0503020204020204" pitchFamily="34" charset="0"/>
              </a:rPr>
              <a:t>Rodrigue Jean</a:t>
            </a:r>
          </a:p>
          <a:p>
            <a:r>
              <a:rPr lang="fr-CA" sz="1200" dirty="0">
                <a:latin typeface="Corbel" panose="020B0503020204020204" pitchFamily="34" charset="0"/>
              </a:rPr>
              <a:t>Roger Tremblay</a:t>
            </a:r>
          </a:p>
          <a:p>
            <a:r>
              <a:rPr lang="fr-CA" sz="1200" dirty="0" err="1">
                <a:latin typeface="Corbel" panose="020B0503020204020204" pitchFamily="34" charset="0"/>
              </a:rPr>
              <a:t>Rucel</a:t>
            </a:r>
            <a:r>
              <a:rPr lang="fr-CA" sz="1200" dirty="0">
                <a:latin typeface="Corbel" panose="020B0503020204020204" pitchFamily="34" charset="0"/>
              </a:rPr>
              <a:t> Blouin</a:t>
            </a:r>
          </a:p>
          <a:p>
            <a:r>
              <a:rPr lang="fr-CA" sz="1200" dirty="0">
                <a:latin typeface="Corbel" panose="020B0503020204020204" pitchFamily="34" charset="0"/>
              </a:rPr>
              <a:t>Simone Fortin</a:t>
            </a:r>
          </a:p>
          <a:p>
            <a:r>
              <a:rPr lang="fr-CA" sz="1200" dirty="0">
                <a:latin typeface="Corbel" panose="020B0503020204020204" pitchFamily="34" charset="0"/>
              </a:rPr>
              <a:t>Solange Duchesne-</a:t>
            </a:r>
          </a:p>
          <a:p>
            <a:r>
              <a:rPr lang="fr-CA" sz="1200" dirty="0">
                <a:latin typeface="Corbel" panose="020B0503020204020204" pitchFamily="34" charset="0"/>
              </a:rPr>
              <a:t>Gravel</a:t>
            </a:r>
          </a:p>
          <a:p>
            <a:r>
              <a:rPr lang="fr-CA" sz="1200" dirty="0">
                <a:latin typeface="Corbel" panose="020B0503020204020204" pitchFamily="34" charset="0"/>
              </a:rPr>
              <a:t>Stella Harvey</a:t>
            </a:r>
          </a:p>
          <a:p>
            <a:r>
              <a:rPr lang="fr-CA" sz="1200" dirty="0">
                <a:latin typeface="Corbel" panose="020B0503020204020204" pitchFamily="34" charset="0"/>
              </a:rPr>
              <a:t>Suzanne Trudel</a:t>
            </a:r>
          </a:p>
          <a:p>
            <a:r>
              <a:rPr lang="fr-CA" sz="1200" dirty="0">
                <a:latin typeface="Corbel" panose="020B0503020204020204" pitchFamily="34" charset="0"/>
              </a:rPr>
              <a:t>Yvon Baril</a:t>
            </a:r>
          </a:p>
          <a:p>
            <a:r>
              <a:rPr lang="fr-CA" sz="1200" dirty="0" err="1">
                <a:latin typeface="Corbel" panose="020B0503020204020204" pitchFamily="34" charset="0"/>
              </a:rPr>
              <a:t>Yvonnette</a:t>
            </a:r>
            <a:r>
              <a:rPr lang="fr-CA" sz="1200" dirty="0">
                <a:latin typeface="Corbel" panose="020B0503020204020204" pitchFamily="34" charset="0"/>
              </a:rPr>
              <a:t> Simard</a:t>
            </a:r>
          </a:p>
        </p:txBody>
      </p:sp>
    </p:spTree>
    <p:extLst>
      <p:ext uri="{BB962C8B-B14F-4D97-AF65-F5344CB8AC3E}">
        <p14:creationId xmlns:p14="http://schemas.microsoft.com/office/powerpoint/2010/main" val="1077810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B14632A-03C1-4A6A-BF4D-B1990031AD89}"/>
              </a:ext>
            </a:extLst>
          </p:cNvPr>
          <p:cNvPicPr>
            <a:picLocks noChangeAspect="1"/>
          </p:cNvPicPr>
          <p:nvPr/>
        </p:nvPicPr>
        <p:blipFill>
          <a:blip r:embed="rId2"/>
          <a:stretch>
            <a:fillRect/>
          </a:stretch>
        </p:blipFill>
        <p:spPr>
          <a:xfrm>
            <a:off x="-1408" y="0"/>
            <a:ext cx="12194815" cy="6857999"/>
          </a:xfrm>
          <a:prstGeom prst="rect">
            <a:avLst/>
          </a:prstGeom>
        </p:spPr>
      </p:pic>
    </p:spTree>
    <p:extLst>
      <p:ext uri="{BB962C8B-B14F-4D97-AF65-F5344CB8AC3E}">
        <p14:creationId xmlns:p14="http://schemas.microsoft.com/office/powerpoint/2010/main" val="4286605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884E1-3136-45E4-BD90-D3FF0AF255D9}"/>
              </a:ext>
            </a:extLst>
          </p:cNvPr>
          <p:cNvSpPr/>
          <p:nvPr/>
        </p:nvSpPr>
        <p:spPr>
          <a:xfrm>
            <a:off x="411061" y="192947"/>
            <a:ext cx="6650909" cy="369332"/>
          </a:xfrm>
          <a:prstGeom prst="rect">
            <a:avLst/>
          </a:prstGeom>
        </p:spPr>
        <p:txBody>
          <a:bodyPr wrap="square">
            <a:spAutoFit/>
          </a:bodyPr>
          <a:lstStyle/>
          <a:p>
            <a:r>
              <a:rPr lang="fr-CA" dirty="0"/>
              <a:t>États financiers</a:t>
            </a:r>
          </a:p>
        </p:txBody>
      </p:sp>
      <p:graphicFrame>
        <p:nvGraphicFramePr>
          <p:cNvPr id="5" name="Objet 4">
            <a:extLst>
              <a:ext uri="{FF2B5EF4-FFF2-40B4-BE49-F238E27FC236}">
                <a16:creationId xmlns:a16="http://schemas.microsoft.com/office/drawing/2014/main" id="{78D90142-4DC9-49E0-9C32-B910B972DCB1}"/>
              </a:ext>
            </a:extLst>
          </p:cNvPr>
          <p:cNvGraphicFramePr>
            <a:graphicFrameLocks noChangeAspect="1"/>
          </p:cNvGraphicFramePr>
          <p:nvPr>
            <p:extLst>
              <p:ext uri="{D42A27DB-BD31-4B8C-83A1-F6EECF244321}">
                <p14:modId xmlns:p14="http://schemas.microsoft.com/office/powerpoint/2010/main" val="3922087913"/>
              </p:ext>
            </p:extLst>
          </p:nvPr>
        </p:nvGraphicFramePr>
        <p:xfrm>
          <a:off x="2022182" y="128557"/>
          <a:ext cx="4462507" cy="5775706"/>
        </p:xfrm>
        <a:graphic>
          <a:graphicData uri="http://schemas.openxmlformats.org/presentationml/2006/ole">
            <mc:AlternateContent xmlns:mc="http://schemas.openxmlformats.org/markup-compatibility/2006">
              <mc:Choice xmlns:v="urn:schemas-microsoft-com:vml" Requires="v">
                <p:oleObj spid="_x0000_s3078" name="Acrobat Document" r:id="rId3" imgW="5829120" imgH="7543640" progId="Acrobat.Document.DC">
                  <p:embed/>
                </p:oleObj>
              </mc:Choice>
              <mc:Fallback>
                <p:oleObj name="Acrobat Document" r:id="rId3" imgW="5829120" imgH="7543640" progId="Acrobat.Document.DC">
                  <p:embed/>
                  <p:pic>
                    <p:nvPicPr>
                      <p:cNvPr id="0" name=""/>
                      <p:cNvPicPr/>
                      <p:nvPr/>
                    </p:nvPicPr>
                    <p:blipFill>
                      <a:blip r:embed="rId4"/>
                      <a:stretch>
                        <a:fillRect/>
                      </a:stretch>
                    </p:blipFill>
                    <p:spPr>
                      <a:xfrm>
                        <a:off x="2022182" y="128557"/>
                        <a:ext cx="4462507" cy="5775706"/>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9DE28F20-F654-4E7D-AB72-3338D5D862B3}"/>
              </a:ext>
            </a:extLst>
          </p:cNvPr>
          <p:cNvGraphicFramePr>
            <a:graphicFrameLocks noChangeAspect="1"/>
          </p:cNvGraphicFramePr>
          <p:nvPr>
            <p:extLst>
              <p:ext uri="{D42A27DB-BD31-4B8C-83A1-F6EECF244321}">
                <p14:modId xmlns:p14="http://schemas.microsoft.com/office/powerpoint/2010/main" val="1126520813"/>
              </p:ext>
            </p:extLst>
          </p:nvPr>
        </p:nvGraphicFramePr>
        <p:xfrm>
          <a:off x="6979726" y="128557"/>
          <a:ext cx="4462507" cy="5775705"/>
        </p:xfrm>
        <a:graphic>
          <a:graphicData uri="http://schemas.openxmlformats.org/presentationml/2006/ole">
            <mc:AlternateContent xmlns:mc="http://schemas.openxmlformats.org/markup-compatibility/2006">
              <mc:Choice xmlns:v="urn:schemas-microsoft-com:vml" Requires="v">
                <p:oleObj spid="_x0000_s3079" name="Acrobat Document" r:id="rId5" imgW="5829120" imgH="7543640" progId="Acrobat.Document.DC">
                  <p:embed/>
                </p:oleObj>
              </mc:Choice>
              <mc:Fallback>
                <p:oleObj name="Acrobat Document" r:id="rId5" imgW="5829120" imgH="7543640" progId="Acrobat.Document.DC">
                  <p:embed/>
                  <p:pic>
                    <p:nvPicPr>
                      <p:cNvPr id="0" name=""/>
                      <p:cNvPicPr/>
                      <p:nvPr/>
                    </p:nvPicPr>
                    <p:blipFill>
                      <a:blip r:embed="rId6"/>
                      <a:stretch>
                        <a:fillRect/>
                      </a:stretch>
                    </p:blipFill>
                    <p:spPr>
                      <a:xfrm>
                        <a:off x="6979726" y="128557"/>
                        <a:ext cx="4462507" cy="5775705"/>
                      </a:xfrm>
                      <a:prstGeom prst="rect">
                        <a:avLst/>
                      </a:prstGeom>
                    </p:spPr>
                  </p:pic>
                </p:oleObj>
              </mc:Fallback>
            </mc:AlternateContent>
          </a:graphicData>
        </a:graphic>
      </p:graphicFrame>
    </p:spTree>
    <p:extLst>
      <p:ext uri="{BB962C8B-B14F-4D97-AF65-F5344CB8AC3E}">
        <p14:creationId xmlns:p14="http://schemas.microsoft.com/office/powerpoint/2010/main" val="1006587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87">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image de cadres vide sur un mur">
            <a:extLst>
              <a:ext uri="{FF2B5EF4-FFF2-40B4-BE49-F238E27FC236}">
                <a16:creationId xmlns:a16="http://schemas.microsoft.com/office/drawing/2014/main" id="{74B1416E-E144-4B0E-9CB1-2137FB57B75D}"/>
              </a:ext>
            </a:extLst>
          </p:cNvPr>
          <p:cNvPicPr>
            <a:picLocks noChangeAspect="1"/>
          </p:cNvPicPr>
          <p:nvPr/>
        </p:nvPicPr>
        <p:blipFill rotWithShape="1">
          <a:blip r:embed="rId3">
            <a:alphaModFix amt="50000"/>
          </a:blip>
          <a:srcRect t="1419" r="-1" b="13992"/>
          <a:stretch/>
        </p:blipFill>
        <p:spPr>
          <a:xfrm>
            <a:off x="20" y="10"/>
            <a:ext cx="12191675" cy="6857990"/>
          </a:xfrm>
          <a:prstGeom prst="rect">
            <a:avLst/>
          </a:prstGeom>
        </p:spPr>
      </p:pic>
      <p:sp>
        <p:nvSpPr>
          <p:cNvPr id="2" name="Titre 1">
            <a:extLst>
              <a:ext uri="{FF2B5EF4-FFF2-40B4-BE49-F238E27FC236}">
                <a16:creationId xmlns:a16="http://schemas.microsoft.com/office/drawing/2014/main" id="{08BDDBEB-2A0E-4470-BE29-A528A3A60875}"/>
              </a:ext>
            </a:extLst>
          </p:cNvPr>
          <p:cNvSpPr>
            <a:spLocks noGrp="1"/>
          </p:cNvSpPr>
          <p:nvPr>
            <p:ph type="ctrTitle"/>
          </p:nvPr>
        </p:nvSpPr>
        <p:spPr>
          <a:xfrm>
            <a:off x="4976635" y="992221"/>
            <a:ext cx="6531874" cy="4873558"/>
          </a:xfrm>
        </p:spPr>
        <p:txBody>
          <a:bodyPr rtlCol="0" anchor="ctr">
            <a:normAutofit/>
          </a:bodyPr>
          <a:lstStyle/>
          <a:p>
            <a:pPr rtl="0"/>
            <a:r>
              <a:rPr lang="fr-FR" sz="4800" noProof="1"/>
              <a:t>Fondation de l’Hôtel-Dieu d’Alma</a:t>
            </a:r>
          </a:p>
        </p:txBody>
      </p:sp>
      <p:cxnSp>
        <p:nvCxnSpPr>
          <p:cNvPr id="93" name="Straight Connector 89">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93" y="2939563"/>
            <a:ext cx="2357154" cy="978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ous-titre 2">
            <a:extLst>
              <a:ext uri="{FF2B5EF4-FFF2-40B4-BE49-F238E27FC236}">
                <a16:creationId xmlns:a16="http://schemas.microsoft.com/office/drawing/2014/main" id="{1D090625-51CE-4ECB-81A4-C4905F3FBFE9}"/>
              </a:ext>
            </a:extLst>
          </p:cNvPr>
          <p:cNvSpPr>
            <a:spLocks noGrp="1"/>
          </p:cNvSpPr>
          <p:nvPr>
            <p:ph type="subTitle" idx="1"/>
          </p:nvPr>
        </p:nvSpPr>
        <p:spPr>
          <a:xfrm>
            <a:off x="4976635" y="4336634"/>
            <a:ext cx="6832499" cy="632529"/>
          </a:xfrm>
        </p:spPr>
        <p:txBody>
          <a:bodyPr rtlCol="0">
            <a:normAutofit/>
          </a:bodyPr>
          <a:lstStyle/>
          <a:p>
            <a:pPr rtl="0"/>
            <a:r>
              <a:rPr lang="fr-FR" sz="1600" b="1" noProof="1">
                <a:solidFill>
                  <a:srgbClr val="00B0F0"/>
                </a:solidFill>
              </a:rPr>
              <a:t>RAPPORT ANNUEL 2022</a:t>
            </a:r>
          </a:p>
        </p:txBody>
      </p:sp>
      <p:cxnSp>
        <p:nvCxnSpPr>
          <p:cNvPr id="10" name="Connecteur droit 9"/>
          <p:cNvCxnSpPr/>
          <p:nvPr/>
        </p:nvCxnSpPr>
        <p:spPr>
          <a:xfrm>
            <a:off x="5116945" y="4211780"/>
            <a:ext cx="61052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9543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necteur droit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2" name="Connecteur droit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itre 1">
            <a:extLst>
              <a:ext uri="{FF2B5EF4-FFF2-40B4-BE49-F238E27FC236}">
                <a16:creationId xmlns:a16="http://schemas.microsoft.com/office/drawing/2014/main" id="{69F1744A-CA11-44DA-AE09-C24B436C1B4F}"/>
              </a:ext>
            </a:extLst>
          </p:cNvPr>
          <p:cNvSpPr>
            <a:spLocks noGrp="1"/>
          </p:cNvSpPr>
          <p:nvPr>
            <p:ph type="title"/>
          </p:nvPr>
        </p:nvSpPr>
        <p:spPr>
          <a:xfrm>
            <a:off x="7368803" y="553818"/>
            <a:ext cx="3600577" cy="1049235"/>
          </a:xfrm>
        </p:spPr>
        <p:txBody>
          <a:bodyPr vert="horz" lIns="91440" tIns="45720" rIns="91440" bIns="45720" rtlCol="0" anchor="t">
            <a:normAutofit/>
          </a:bodyPr>
          <a:lstStyle/>
          <a:p>
            <a:pPr algn="ctr" rtl="0"/>
            <a:r>
              <a:rPr lang="fr-FR" cap="small" dirty="0"/>
              <a:t>Différentes façons de donner</a:t>
            </a:r>
          </a:p>
        </p:txBody>
      </p:sp>
      <p:sp>
        <p:nvSpPr>
          <p:cNvPr id="84"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grpSp>
        <p:nvGrpSpPr>
          <p:cNvPr id="86" name="Groupe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88"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grpSp>
      <p:pic>
        <p:nvPicPr>
          <p:cNvPr id="6" name="Espace réservé d’image 5">
            <a:extLst>
              <a:ext uri="{FF2B5EF4-FFF2-40B4-BE49-F238E27FC236}">
                <a16:creationId xmlns:a16="http://schemas.microsoft.com/office/drawing/2014/main" id="{65EB9C0E-82E1-4B5B-A48D-C50A96A0164A}"/>
              </a:ext>
            </a:extLst>
          </p:cNvPr>
          <p:cNvPicPr>
            <a:picLocks noGrp="1" noChangeAspect="1"/>
          </p:cNvPicPr>
          <p:nvPr>
            <p:ph type="pic" idx="1"/>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1223" y="1200727"/>
            <a:ext cx="4825148" cy="3766916"/>
          </a:xfrm>
          <a:prstGeom prst="rect">
            <a:avLst/>
          </a:prstGeom>
        </p:spPr>
      </p:pic>
      <p:pic>
        <p:nvPicPr>
          <p:cNvPr id="90" name="Imag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necteur droit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8641632" y="2080254"/>
            <a:ext cx="1254687" cy="1350976"/>
            <a:chOff x="10524139" y="2036607"/>
            <a:chExt cx="1254687" cy="1350976"/>
          </a:xfrm>
        </p:grpSpPr>
        <p:pic>
          <p:nvPicPr>
            <p:cNvPr id="5" name="Imag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48833" y="2036607"/>
              <a:ext cx="771525" cy="809625"/>
            </a:xfrm>
            <a:prstGeom prst="rect">
              <a:avLst/>
            </a:prstGeom>
          </p:spPr>
        </p:pic>
        <p:sp>
          <p:nvSpPr>
            <p:cNvPr id="9" name="ZoneTexte 8"/>
            <p:cNvSpPr txBox="1"/>
            <p:nvPr/>
          </p:nvSpPr>
          <p:spPr>
            <a:xfrm>
              <a:off x="10524139" y="2741252"/>
              <a:ext cx="1254687" cy="646331"/>
            </a:xfrm>
            <a:prstGeom prst="rect">
              <a:avLst/>
            </a:prstGeom>
            <a:noFill/>
          </p:spPr>
          <p:txBody>
            <a:bodyPr wrap="square" rtlCol="0">
              <a:spAutoFit/>
            </a:bodyPr>
            <a:lstStyle/>
            <a:p>
              <a:pPr algn="ctr"/>
              <a:r>
                <a:rPr lang="fr-FR" dirty="0">
                  <a:solidFill>
                    <a:schemeClr val="accent1"/>
                  </a:solidFill>
                </a:rPr>
                <a:t>Don In </a:t>
              </a:r>
            </a:p>
            <a:p>
              <a:r>
                <a:rPr lang="fr-FR" dirty="0">
                  <a:solidFill>
                    <a:schemeClr val="accent1"/>
                  </a:solidFill>
                </a:rPr>
                <a:t>Memoriam</a:t>
              </a:r>
              <a:endParaRPr lang="fr-CA" dirty="0"/>
            </a:p>
          </p:txBody>
        </p:sp>
      </p:grpSp>
      <p:grpSp>
        <p:nvGrpSpPr>
          <p:cNvPr id="11" name="Groupe 10"/>
          <p:cNvGrpSpPr/>
          <p:nvPr/>
        </p:nvGrpSpPr>
        <p:grpSpPr>
          <a:xfrm>
            <a:off x="6910462" y="2029809"/>
            <a:ext cx="1563447" cy="1096293"/>
            <a:chOff x="6948392" y="2148959"/>
            <a:chExt cx="1563447" cy="1096293"/>
          </a:xfrm>
        </p:grpSpPr>
        <p:pic>
          <p:nvPicPr>
            <p:cNvPr id="7" name="Image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3996" y="2148959"/>
              <a:ext cx="765460" cy="782283"/>
            </a:xfrm>
            <a:prstGeom prst="rect">
              <a:avLst/>
            </a:prstGeom>
          </p:spPr>
        </p:pic>
        <p:sp>
          <p:nvSpPr>
            <p:cNvPr id="27" name="ZoneTexte 26"/>
            <p:cNvSpPr txBox="1"/>
            <p:nvPr/>
          </p:nvSpPr>
          <p:spPr>
            <a:xfrm>
              <a:off x="6948392" y="2875920"/>
              <a:ext cx="1563447" cy="369332"/>
            </a:xfrm>
            <a:prstGeom prst="rect">
              <a:avLst/>
            </a:prstGeom>
            <a:noFill/>
          </p:spPr>
          <p:txBody>
            <a:bodyPr wrap="square" rtlCol="0">
              <a:spAutoFit/>
            </a:bodyPr>
            <a:lstStyle/>
            <a:p>
              <a:r>
                <a:rPr lang="fr-FR" dirty="0">
                  <a:solidFill>
                    <a:schemeClr val="accent1"/>
                  </a:solidFill>
                </a:rPr>
                <a:t>Don en Argent</a:t>
              </a:r>
              <a:endParaRPr lang="fr-CA" dirty="0"/>
            </a:p>
          </p:txBody>
        </p:sp>
      </p:grpSp>
      <p:grpSp>
        <p:nvGrpSpPr>
          <p:cNvPr id="12" name="Groupe 11"/>
          <p:cNvGrpSpPr/>
          <p:nvPr/>
        </p:nvGrpSpPr>
        <p:grpSpPr>
          <a:xfrm>
            <a:off x="10121013" y="2067521"/>
            <a:ext cx="1218784" cy="1108805"/>
            <a:chOff x="10294056" y="3445022"/>
            <a:chExt cx="1218784" cy="1108805"/>
          </a:xfrm>
        </p:grpSpPr>
        <p:pic>
          <p:nvPicPr>
            <p:cNvPr id="8" name="Imag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04922" y="3445022"/>
              <a:ext cx="819150" cy="828675"/>
            </a:xfrm>
            <a:prstGeom prst="rect">
              <a:avLst/>
            </a:prstGeom>
          </p:spPr>
        </p:pic>
        <p:sp>
          <p:nvSpPr>
            <p:cNvPr id="30" name="ZoneTexte 29"/>
            <p:cNvSpPr txBox="1"/>
            <p:nvPr/>
          </p:nvSpPr>
          <p:spPr>
            <a:xfrm>
              <a:off x="10294056" y="4184495"/>
              <a:ext cx="1218784" cy="369332"/>
            </a:xfrm>
            <a:prstGeom prst="rect">
              <a:avLst/>
            </a:prstGeom>
            <a:noFill/>
          </p:spPr>
          <p:txBody>
            <a:bodyPr wrap="square" rtlCol="0">
              <a:spAutoFit/>
            </a:bodyPr>
            <a:lstStyle/>
            <a:p>
              <a:r>
                <a:rPr lang="fr-FR" dirty="0">
                  <a:solidFill>
                    <a:schemeClr val="accent1"/>
                  </a:solidFill>
                </a:rPr>
                <a:t>Bénévolat</a:t>
              </a:r>
              <a:endParaRPr lang="fr-CA" dirty="0"/>
            </a:p>
          </p:txBody>
        </p:sp>
      </p:grpSp>
      <p:grpSp>
        <p:nvGrpSpPr>
          <p:cNvPr id="13" name="Groupe 12"/>
          <p:cNvGrpSpPr/>
          <p:nvPr/>
        </p:nvGrpSpPr>
        <p:grpSpPr>
          <a:xfrm>
            <a:off x="7055232" y="3467020"/>
            <a:ext cx="1273909" cy="1401550"/>
            <a:chOff x="7139759" y="4109401"/>
            <a:chExt cx="1273909" cy="1401550"/>
          </a:xfrm>
        </p:grpSpPr>
        <p:pic>
          <p:nvPicPr>
            <p:cNvPr id="3" name="Image 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18029" y="4109401"/>
              <a:ext cx="914400" cy="838200"/>
            </a:xfrm>
            <a:prstGeom prst="rect">
              <a:avLst/>
            </a:prstGeom>
          </p:spPr>
        </p:pic>
        <p:sp>
          <p:nvSpPr>
            <p:cNvPr id="32" name="ZoneTexte 31"/>
            <p:cNvSpPr txBox="1"/>
            <p:nvPr/>
          </p:nvSpPr>
          <p:spPr>
            <a:xfrm>
              <a:off x="7139759" y="4864620"/>
              <a:ext cx="1273909" cy="646331"/>
            </a:xfrm>
            <a:prstGeom prst="rect">
              <a:avLst/>
            </a:prstGeom>
            <a:noFill/>
          </p:spPr>
          <p:txBody>
            <a:bodyPr wrap="square" rtlCol="0">
              <a:spAutoFit/>
            </a:bodyPr>
            <a:lstStyle/>
            <a:p>
              <a:pPr algn="ctr"/>
              <a:r>
                <a:rPr lang="fr-FR" dirty="0">
                  <a:solidFill>
                    <a:schemeClr val="accent1"/>
                  </a:solidFill>
                </a:rPr>
                <a:t>Organiser une activité</a:t>
              </a:r>
              <a:endParaRPr lang="fr-CA" dirty="0"/>
            </a:p>
          </p:txBody>
        </p:sp>
      </p:grpSp>
      <p:grpSp>
        <p:nvGrpSpPr>
          <p:cNvPr id="14" name="Groupe 13"/>
          <p:cNvGrpSpPr/>
          <p:nvPr/>
        </p:nvGrpSpPr>
        <p:grpSpPr>
          <a:xfrm>
            <a:off x="8514753" y="3661420"/>
            <a:ext cx="1308675" cy="1176932"/>
            <a:chOff x="8514753" y="3568587"/>
            <a:chExt cx="1308675" cy="1176932"/>
          </a:xfrm>
        </p:grpSpPr>
        <p:pic>
          <p:nvPicPr>
            <p:cNvPr id="2" name="Imag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52453" y="3568587"/>
              <a:ext cx="797903" cy="635066"/>
            </a:xfrm>
            <a:prstGeom prst="rect">
              <a:avLst/>
            </a:prstGeom>
          </p:spPr>
        </p:pic>
        <p:sp>
          <p:nvSpPr>
            <p:cNvPr id="34" name="ZoneTexte 33"/>
            <p:cNvSpPr txBox="1"/>
            <p:nvPr/>
          </p:nvSpPr>
          <p:spPr>
            <a:xfrm>
              <a:off x="8514753" y="4099188"/>
              <a:ext cx="1308675" cy="646331"/>
            </a:xfrm>
            <a:prstGeom prst="rect">
              <a:avLst/>
            </a:prstGeom>
            <a:noFill/>
          </p:spPr>
          <p:txBody>
            <a:bodyPr wrap="square" rtlCol="0">
              <a:spAutoFit/>
            </a:bodyPr>
            <a:lstStyle/>
            <a:p>
              <a:pPr algn="ctr"/>
              <a:r>
                <a:rPr lang="fr-FR" dirty="0">
                  <a:solidFill>
                    <a:schemeClr val="accent1"/>
                  </a:solidFill>
                </a:rPr>
                <a:t>Participer à une activité</a:t>
              </a:r>
              <a:endParaRPr lang="fr-CA" dirty="0"/>
            </a:p>
          </p:txBody>
        </p:sp>
      </p:grpSp>
      <p:grpSp>
        <p:nvGrpSpPr>
          <p:cNvPr id="15" name="Groupe 14"/>
          <p:cNvGrpSpPr/>
          <p:nvPr/>
        </p:nvGrpSpPr>
        <p:grpSpPr>
          <a:xfrm>
            <a:off x="10130165" y="3517043"/>
            <a:ext cx="1326803" cy="1058705"/>
            <a:chOff x="10207517" y="3713931"/>
            <a:chExt cx="1326803" cy="1058705"/>
          </a:xfrm>
        </p:grpSpPr>
        <p:pic>
          <p:nvPicPr>
            <p:cNvPr id="4" name="Image 3"/>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5542" y="3713931"/>
              <a:ext cx="828675" cy="781050"/>
            </a:xfrm>
            <a:prstGeom prst="rect">
              <a:avLst/>
            </a:prstGeom>
          </p:spPr>
        </p:pic>
        <p:sp>
          <p:nvSpPr>
            <p:cNvPr id="36" name="ZoneTexte 35"/>
            <p:cNvSpPr txBox="1"/>
            <p:nvPr/>
          </p:nvSpPr>
          <p:spPr>
            <a:xfrm>
              <a:off x="10207517" y="4403304"/>
              <a:ext cx="1326803" cy="369332"/>
            </a:xfrm>
            <a:prstGeom prst="rect">
              <a:avLst/>
            </a:prstGeom>
            <a:noFill/>
          </p:spPr>
          <p:txBody>
            <a:bodyPr wrap="square" rtlCol="0">
              <a:spAutoFit/>
            </a:bodyPr>
            <a:lstStyle/>
            <a:p>
              <a:r>
                <a:rPr lang="fr-FR" dirty="0">
                  <a:solidFill>
                    <a:schemeClr val="accent1"/>
                  </a:solidFill>
                </a:rPr>
                <a:t>Don Planifié</a:t>
              </a:r>
              <a:endParaRPr lang="fr-CA" dirty="0"/>
            </a:p>
          </p:txBody>
        </p:sp>
      </p:grpSp>
      <p:sp>
        <p:nvSpPr>
          <p:cNvPr id="40" name="ZoneTexte 39"/>
          <p:cNvSpPr txBox="1"/>
          <p:nvPr/>
        </p:nvSpPr>
        <p:spPr>
          <a:xfrm>
            <a:off x="10338190" y="4808913"/>
            <a:ext cx="1522756" cy="523220"/>
          </a:xfrm>
          <a:prstGeom prst="rect">
            <a:avLst/>
          </a:prstGeom>
          <a:noFill/>
        </p:spPr>
        <p:txBody>
          <a:bodyPr wrap="square" rtlCol="0">
            <a:spAutoFit/>
          </a:bodyPr>
          <a:lstStyle/>
          <a:p>
            <a:r>
              <a:rPr lang="fr-FR" sz="1400" dirty="0">
                <a:solidFill>
                  <a:schemeClr val="accent1"/>
                </a:solidFill>
              </a:rPr>
              <a:t>Testament ou </a:t>
            </a:r>
          </a:p>
          <a:p>
            <a:r>
              <a:rPr lang="fr-FR" sz="1400" dirty="0">
                <a:solidFill>
                  <a:schemeClr val="accent1"/>
                </a:solidFill>
              </a:rPr>
              <a:t>Police d’assurance</a:t>
            </a:r>
            <a:endParaRPr lang="fr-CA" sz="1400" dirty="0"/>
          </a:p>
        </p:txBody>
      </p:sp>
      <p:pic>
        <p:nvPicPr>
          <p:cNvPr id="16" name="Image 15"/>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096867">
            <a:off x="10383900" y="4560052"/>
            <a:ext cx="197580" cy="302280"/>
          </a:xfrm>
          <a:prstGeom prst="rect">
            <a:avLst/>
          </a:prstGeom>
        </p:spPr>
      </p:pic>
      <p:sp>
        <p:nvSpPr>
          <p:cNvPr id="23" name="Text Box 3"/>
          <p:cNvSpPr txBox="1">
            <a:spLocks noChangeArrowheads="1"/>
          </p:cNvSpPr>
          <p:nvPr/>
        </p:nvSpPr>
        <p:spPr bwMode="auto">
          <a:xfrm>
            <a:off x="1763409" y="2104296"/>
            <a:ext cx="3835128" cy="1950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CA" altLang="fr-FR" b="1" dirty="0">
                <a:solidFill>
                  <a:srgbClr val="C00000"/>
                </a:solidFill>
              </a:rPr>
              <a:t>Fondation de l’Hôtel-Dieu d’Alma</a:t>
            </a:r>
            <a:br>
              <a:rPr lang="fr-CA" altLang="fr-FR" dirty="0">
                <a:solidFill>
                  <a:srgbClr val="C00000"/>
                </a:solidFill>
              </a:rPr>
            </a:br>
            <a:r>
              <a:rPr lang="fr-CA" altLang="fr-FR" dirty="0">
                <a:solidFill>
                  <a:srgbClr val="C00000"/>
                </a:solidFill>
              </a:rPr>
              <a:t>300 Boul. Champlain Sud</a:t>
            </a:r>
            <a:br>
              <a:rPr lang="fr-CA" altLang="fr-FR" dirty="0">
                <a:solidFill>
                  <a:srgbClr val="C00000"/>
                </a:solidFill>
              </a:rPr>
            </a:br>
            <a:r>
              <a:rPr lang="fr-CA" altLang="fr-FR" dirty="0">
                <a:solidFill>
                  <a:srgbClr val="C00000"/>
                </a:solidFill>
              </a:rPr>
              <a:t>Alma (</a:t>
            </a:r>
            <a:r>
              <a:rPr lang="fr-CA" altLang="fr-FR" dirty="0" err="1">
                <a:solidFill>
                  <a:srgbClr val="C00000"/>
                </a:solidFill>
              </a:rPr>
              <a:t>Qc</a:t>
            </a:r>
            <a:r>
              <a:rPr lang="fr-CA" altLang="fr-FR" dirty="0">
                <a:solidFill>
                  <a:srgbClr val="C00000"/>
                </a:solidFill>
              </a:rPr>
              <a:t>) G8B 5W3</a:t>
            </a:r>
          </a:p>
          <a:p>
            <a:pPr marL="0" marR="0" lvl="0" indent="0" algn="ctr" defTabSz="914400" rtl="0" eaLnBrk="0" fontAlgn="base" latinLnBrk="0" hangingPunct="0">
              <a:lnSpc>
                <a:spcPct val="100000"/>
              </a:lnSpc>
              <a:spcBef>
                <a:spcPct val="0"/>
              </a:spcBef>
              <a:spcAft>
                <a:spcPct val="0"/>
              </a:spcAft>
              <a:buClrTx/>
              <a:buSzTx/>
              <a:buFontTx/>
              <a:buNone/>
              <a:tabLst/>
            </a:pPr>
            <a:endParaRPr lang="fr-CA" altLang="fr-FR" dirty="0">
              <a:solidFill>
                <a:srgbClr val="C00000"/>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fr-CA" altLang="fr-FR" dirty="0">
                <a:solidFill>
                  <a:srgbClr val="C00000"/>
                </a:solidFill>
              </a:rPr>
              <a:t>418 669-2000 postes 6601</a:t>
            </a:r>
            <a:br>
              <a:rPr lang="fr-CA" altLang="fr-FR" dirty="0">
                <a:solidFill>
                  <a:srgbClr val="C00000"/>
                </a:solidFill>
              </a:rPr>
            </a:br>
            <a:r>
              <a:rPr lang="fr-CA" altLang="fr-FR" b="1" dirty="0">
                <a:solidFill>
                  <a:srgbClr val="C00000"/>
                </a:solidFill>
              </a:rPr>
              <a:t>www.undonanotresante.com</a:t>
            </a:r>
            <a:endParaRPr lang="fr-FR" altLang="fr-FR" b="1" dirty="0">
              <a:solidFill>
                <a:srgbClr val="C00000"/>
              </a:solidFill>
            </a:endParaRPr>
          </a:p>
        </p:txBody>
      </p:sp>
      <p:pic>
        <p:nvPicPr>
          <p:cNvPr id="24" name="Image 23"/>
          <p:cNvPicPr>
            <a:picLocks noChangeAspect="1"/>
          </p:cNvPicPr>
          <p:nvPr/>
        </p:nvPicPr>
        <p:blipFill>
          <a:blip r:embed="rId12">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453897" y="4287552"/>
            <a:ext cx="798852" cy="574784"/>
          </a:xfrm>
          <a:prstGeom prst="rect">
            <a:avLst/>
          </a:prstGeom>
        </p:spPr>
      </p:pic>
      <p:sp>
        <p:nvSpPr>
          <p:cNvPr id="47" name="ZoneTexte 46"/>
          <p:cNvSpPr txBox="1"/>
          <p:nvPr/>
        </p:nvSpPr>
        <p:spPr>
          <a:xfrm>
            <a:off x="8978213" y="635374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7" name="Rectangle 16"/>
          <p:cNvSpPr/>
          <p:nvPr/>
        </p:nvSpPr>
        <p:spPr>
          <a:xfrm>
            <a:off x="1222947" y="1216985"/>
            <a:ext cx="4921154" cy="523220"/>
          </a:xfrm>
          <a:prstGeom prst="rect">
            <a:avLst/>
          </a:prstGeom>
          <a:noFill/>
        </p:spPr>
        <p:txBody>
          <a:bodyPr wrap="none" lIns="91440" tIns="45720" rIns="91440" bIns="45720">
            <a:spAutoFit/>
          </a:bodyPr>
          <a:lstStyle/>
          <a:p>
            <a:pPr algn="ctr"/>
            <a:r>
              <a:rPr lang="fr-FR" sz="2800" b="0" cap="none" spc="0" dirty="0">
                <a:ln w="0"/>
                <a:solidFill>
                  <a:srgbClr val="00A1E1"/>
                </a:solidFill>
                <a:effectLst>
                  <a:outerShdw blurRad="38100" dist="25400" dir="5400000" algn="ctr" rotWithShape="0">
                    <a:srgbClr val="6E747A">
                      <a:alpha val="43000"/>
                    </a:srgbClr>
                  </a:outerShdw>
                </a:effectLst>
              </a:rPr>
              <a:t>Faites partie de l’effort collectif !</a:t>
            </a:r>
          </a:p>
        </p:txBody>
      </p:sp>
      <p:pic>
        <p:nvPicPr>
          <p:cNvPr id="41" name="Image 4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6788" y="6224893"/>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Rectangle 41"/>
          <p:cNvSpPr/>
          <p:nvPr/>
        </p:nvSpPr>
        <p:spPr>
          <a:xfrm>
            <a:off x="11705666" y="6353740"/>
            <a:ext cx="415499" cy="369332"/>
          </a:xfrm>
          <a:prstGeom prst="rect">
            <a:avLst/>
          </a:prstGeom>
          <a:noFill/>
        </p:spPr>
        <p:txBody>
          <a:bodyPr wrap="none" lIns="91440" tIns="45720" rIns="91440" bIns="45720">
            <a:spAutoFit/>
          </a:bodyPr>
          <a:lstStyle/>
          <a:p>
            <a:pPr algn="ctr"/>
            <a:r>
              <a:rPr lang="fr-FR" b="0" cap="none" spc="0" dirty="0">
                <a:ln w="0">
                  <a:noFill/>
                </a:ln>
                <a:solidFill>
                  <a:srgbClr val="00A1E1"/>
                </a:solidFill>
                <a:effectLst>
                  <a:outerShdw blurRad="38100" dist="25400" dir="5400000" algn="ctr" rotWithShape="0">
                    <a:srgbClr val="6E747A">
                      <a:alpha val="43000"/>
                    </a:srgbClr>
                  </a:outerShdw>
                </a:effectLst>
              </a:rPr>
              <a:t>03</a:t>
            </a:r>
          </a:p>
        </p:txBody>
      </p:sp>
    </p:spTree>
    <p:extLst>
      <p:ext uri="{BB962C8B-B14F-4D97-AF65-F5344CB8AC3E}">
        <p14:creationId xmlns:p14="http://schemas.microsoft.com/office/powerpoint/2010/main" val="8254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1D090625-51CE-4ECB-81A4-C4905F3FBFE9}"/>
              </a:ext>
            </a:extLst>
          </p:cNvPr>
          <p:cNvSpPr txBox="1">
            <a:spLocks/>
          </p:cNvSpPr>
          <p:nvPr/>
        </p:nvSpPr>
        <p:spPr>
          <a:xfrm>
            <a:off x="9874256" y="2266802"/>
            <a:ext cx="2124256" cy="239155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fr-CA" sz="1600" b="1" noProof="1">
                <a:solidFill>
                  <a:schemeClr val="accent1"/>
                </a:solidFill>
              </a:rPr>
              <a:t>Notre force est  sans contredit : </a:t>
            </a:r>
          </a:p>
          <a:p>
            <a:pPr algn="ctr">
              <a:lnSpc>
                <a:spcPct val="100000"/>
              </a:lnSpc>
              <a:spcBef>
                <a:spcPts val="600"/>
              </a:spcBef>
              <a:buFont typeface="Webdings" panose="05030102010509060703" pitchFamily="18" charset="2"/>
              <a:buChar char=""/>
            </a:pPr>
            <a:r>
              <a:rPr lang="fr-CA" sz="1600" noProof="1">
                <a:solidFill>
                  <a:schemeClr val="accent1"/>
                </a:solidFill>
              </a:rPr>
              <a:t>la qualité</a:t>
            </a:r>
          </a:p>
          <a:p>
            <a:pPr algn="ctr">
              <a:lnSpc>
                <a:spcPct val="100000"/>
              </a:lnSpc>
              <a:spcBef>
                <a:spcPts val="600"/>
              </a:spcBef>
              <a:buFont typeface="Webdings" panose="05030102010509060703" pitchFamily="18" charset="2"/>
              <a:buChar char=""/>
            </a:pPr>
            <a:r>
              <a:rPr lang="fr-CA" sz="1600" noProof="1">
                <a:solidFill>
                  <a:schemeClr val="accent1"/>
                </a:solidFill>
              </a:rPr>
              <a:t>le dévouement </a:t>
            </a:r>
          </a:p>
          <a:p>
            <a:pPr algn="ctr">
              <a:lnSpc>
                <a:spcPct val="100000"/>
              </a:lnSpc>
              <a:spcBef>
                <a:spcPts val="600"/>
              </a:spcBef>
              <a:buFont typeface="Webdings" panose="05030102010509060703" pitchFamily="18" charset="2"/>
              <a:buChar char=""/>
            </a:pPr>
            <a:r>
              <a:rPr lang="fr-CA" sz="1600" noProof="1">
                <a:solidFill>
                  <a:schemeClr val="accent1"/>
                </a:solidFill>
              </a:rPr>
              <a:t>professionnalisme</a:t>
            </a:r>
          </a:p>
          <a:p>
            <a:pPr marL="0" indent="0" algn="ctr">
              <a:buNone/>
            </a:pPr>
            <a:r>
              <a:rPr lang="fr-CA" sz="1600" b="1" noProof="1">
                <a:solidFill>
                  <a:schemeClr val="accent1"/>
                </a:solidFill>
              </a:rPr>
              <a:t>de nos bénévoles.</a:t>
            </a:r>
            <a:endParaRPr lang="fr-FR" sz="1600" b="1" noProof="1">
              <a:solidFill>
                <a:schemeClr val="accent1"/>
              </a:solidFill>
            </a:endParaRPr>
          </a:p>
        </p:txBody>
      </p:sp>
      <p:cxnSp>
        <p:nvCxnSpPr>
          <p:cNvPr id="7" name="Connecteur droit 6"/>
          <p:cNvCxnSpPr/>
          <p:nvPr/>
        </p:nvCxnSpPr>
        <p:spPr>
          <a:xfrm>
            <a:off x="10258251" y="2233089"/>
            <a:ext cx="137274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ZoneTexte 12"/>
          <p:cNvSpPr txBox="1"/>
          <p:nvPr/>
        </p:nvSpPr>
        <p:spPr>
          <a:xfrm>
            <a:off x="10179509" y="1805137"/>
            <a:ext cx="1526157" cy="461665"/>
          </a:xfrm>
          <a:prstGeom prst="rect">
            <a:avLst/>
          </a:prstGeom>
          <a:noFill/>
        </p:spPr>
        <p:txBody>
          <a:bodyPr wrap="square" rtlCol="0">
            <a:spAutoFit/>
          </a:bodyPr>
          <a:lstStyle/>
          <a:p>
            <a:pPr algn="ctr"/>
            <a:r>
              <a:rPr lang="fr-CA" sz="2400" cap="small" dirty="0">
                <a:latin typeface="+mj-lt"/>
              </a:rPr>
              <a:t>Bénévoles</a:t>
            </a:r>
          </a:p>
        </p:txBody>
      </p:sp>
      <p:cxnSp>
        <p:nvCxnSpPr>
          <p:cNvPr id="4" name="Connecteur droit 3"/>
          <p:cNvCxnSpPr/>
          <p:nvPr/>
        </p:nvCxnSpPr>
        <p:spPr>
          <a:xfrm>
            <a:off x="442608" y="1354101"/>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74300" y="957970"/>
            <a:ext cx="3632662"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Conseil d’Administration</a:t>
            </a:r>
          </a:p>
        </p:txBody>
      </p:sp>
      <p:grpSp>
        <p:nvGrpSpPr>
          <p:cNvPr id="68" name="Groupe 67"/>
          <p:cNvGrpSpPr/>
          <p:nvPr/>
        </p:nvGrpSpPr>
        <p:grpSpPr>
          <a:xfrm>
            <a:off x="508874" y="1624676"/>
            <a:ext cx="3302405" cy="2365824"/>
            <a:chOff x="508874" y="1550394"/>
            <a:chExt cx="3302405" cy="2170155"/>
          </a:xfrm>
        </p:grpSpPr>
        <p:sp>
          <p:nvSpPr>
            <p:cNvPr id="2" name="Rectangle 1"/>
            <p:cNvSpPr/>
            <p:nvPr/>
          </p:nvSpPr>
          <p:spPr>
            <a:xfrm>
              <a:off x="508874" y="1550394"/>
              <a:ext cx="3302405" cy="2170154"/>
            </a:xfrm>
            <a:prstGeom prst="rect">
              <a:avLst/>
            </a:prstGeom>
            <a:ln w="254000">
              <a:miter lim="800000"/>
            </a:ln>
            <a:effectLst>
              <a:outerShdw blurRad="50800" dist="1905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6" name="Rectangle 15"/>
            <p:cNvSpPr/>
            <p:nvPr/>
          </p:nvSpPr>
          <p:spPr>
            <a:xfrm>
              <a:off x="508874" y="1551792"/>
              <a:ext cx="1623803" cy="2168756"/>
            </a:xfrm>
            <a:prstGeom prst="rect">
              <a:avLst/>
            </a:prstGeom>
            <a:solidFill>
              <a:srgbClr val="E5E1DC"/>
            </a:solidFill>
            <a:ln w="76200">
              <a:noFill/>
            </a:ln>
          </p:spPr>
          <p:style>
            <a:lnRef idx="2">
              <a:schemeClr val="dk1"/>
            </a:lnRef>
            <a:fillRef idx="1">
              <a:schemeClr val="lt1"/>
            </a:fillRef>
            <a:effectRef idx="0">
              <a:schemeClr val="dk1"/>
            </a:effectRef>
            <a:fontRef idx="minor">
              <a:schemeClr val="dk1"/>
            </a:fontRef>
          </p:style>
          <p:txBody>
            <a:bodyPr rtlCol="0" anchor="ctr"/>
            <a:lstStyle/>
            <a:p>
              <a:pPr algn="r"/>
              <a:r>
                <a:rPr lang="fr-CA" sz="1200" dirty="0">
                  <a:latin typeface="Corbel Light" panose="020B0303020204020204" pitchFamily="34" charset="0"/>
                </a:rPr>
                <a:t>Président </a:t>
              </a:r>
            </a:p>
            <a:p>
              <a:pPr algn="r"/>
              <a:r>
                <a:rPr lang="fr-CA" sz="1200" dirty="0">
                  <a:latin typeface="Corbel Light" panose="020B0303020204020204" pitchFamily="34" charset="0"/>
                </a:rPr>
                <a:t>Vice-présidente</a:t>
              </a:r>
            </a:p>
            <a:p>
              <a:pPr algn="r"/>
              <a:r>
                <a:rPr lang="fr-CA" sz="1200" dirty="0">
                  <a:latin typeface="Corbel Light" panose="020B0303020204020204" pitchFamily="34" charset="0"/>
                </a:rPr>
                <a:t>Trésorière    </a:t>
              </a:r>
            </a:p>
            <a:p>
              <a:pPr algn="r"/>
              <a:r>
                <a:rPr lang="fr-CA" sz="1200" dirty="0">
                  <a:latin typeface="Corbel Light" panose="020B0303020204020204" pitchFamily="34" charset="0"/>
                </a:rPr>
                <a:t>Secrétaire</a:t>
              </a:r>
            </a:p>
            <a:p>
              <a:pPr algn="r"/>
              <a:r>
                <a:rPr lang="fr-CA" sz="1100" dirty="0">
                  <a:latin typeface="Corbel Light" panose="020B0303020204020204" pitchFamily="34" charset="0"/>
                </a:rPr>
                <a:t>Représentante du CIUSSS</a:t>
              </a:r>
              <a:r>
                <a:rPr lang="fr-CA" sz="1200" dirty="0">
                  <a:latin typeface="Corbel Light" panose="020B0303020204020204" pitchFamily="34" charset="0"/>
                </a:rPr>
                <a:t>  </a:t>
              </a:r>
            </a:p>
            <a:p>
              <a:pPr algn="r"/>
              <a:r>
                <a:rPr lang="fr-CA" sz="1100" dirty="0">
                  <a:latin typeface="Corbel Light" panose="020B0303020204020204" pitchFamily="34" charset="0"/>
                </a:rPr>
                <a:t>Représentante du CMDP</a:t>
              </a:r>
              <a:endParaRPr lang="fr-CA" sz="1200" dirty="0">
                <a:latin typeface="Corbel Light" panose="020B0303020204020204" pitchFamily="34" charset="0"/>
              </a:endParaRPr>
            </a:p>
            <a:p>
              <a:pPr algn="r"/>
              <a:r>
                <a:rPr lang="fr-CA" sz="1200" dirty="0">
                  <a:latin typeface="Corbel Light" panose="020B0303020204020204" pitchFamily="34" charset="0"/>
                </a:rPr>
                <a:t>Administratrice	Administratrice 	Administratrice 	Administratrice 	Administratrice</a:t>
              </a:r>
            </a:p>
            <a:p>
              <a:pPr algn="r"/>
              <a:r>
                <a:rPr lang="fr-CA" sz="1200" dirty="0">
                  <a:latin typeface="Corbel Light" panose="020B0303020204020204" pitchFamily="34" charset="0"/>
                </a:rPr>
                <a:t>Administratrice</a:t>
              </a:r>
            </a:p>
          </p:txBody>
        </p:sp>
        <p:sp>
          <p:nvSpPr>
            <p:cNvPr id="10" name="Rectangle 9"/>
            <p:cNvSpPr/>
            <p:nvPr/>
          </p:nvSpPr>
          <p:spPr>
            <a:xfrm>
              <a:off x="2132678" y="1550395"/>
              <a:ext cx="1678601" cy="2170154"/>
            </a:xfrm>
            <a:prstGeom prst="rect">
              <a:avLst/>
            </a:prstGeom>
            <a:solidFill>
              <a:srgbClr val="E5E1DC"/>
            </a:solidFill>
            <a:ln w="76200">
              <a:noFill/>
            </a:ln>
          </p:spPr>
          <p:style>
            <a:lnRef idx="2">
              <a:schemeClr val="dk1"/>
            </a:lnRef>
            <a:fillRef idx="1">
              <a:schemeClr val="lt1"/>
            </a:fillRef>
            <a:effectRef idx="0">
              <a:schemeClr val="dk1"/>
            </a:effectRef>
            <a:fontRef idx="minor">
              <a:schemeClr val="dk1"/>
            </a:fontRef>
          </p:style>
          <p:txBody>
            <a:bodyPr rtlCol="0" anchor="ctr"/>
            <a:lstStyle/>
            <a:p>
              <a:r>
                <a:rPr lang="fr-CA" sz="1200" dirty="0">
                  <a:latin typeface="Corbel Light" panose="020B0303020204020204" pitchFamily="34" charset="0"/>
                </a:rPr>
                <a:t>Jason Gagné</a:t>
              </a:r>
            </a:p>
            <a:p>
              <a:r>
                <a:rPr lang="fr-CA" sz="1200" dirty="0">
                  <a:latin typeface="Corbel Light" panose="020B0303020204020204" pitchFamily="34" charset="0"/>
                </a:rPr>
                <a:t>Claudette Bouchard</a:t>
              </a:r>
            </a:p>
            <a:p>
              <a:r>
                <a:rPr lang="fr-CA" sz="1200" dirty="0">
                  <a:latin typeface="Corbel Light" panose="020B0303020204020204" pitchFamily="34" charset="0"/>
                </a:rPr>
                <a:t>Laurie-Anne </a:t>
              </a:r>
              <a:r>
                <a:rPr lang="fr-CA" sz="1200" dirty="0" err="1">
                  <a:latin typeface="Corbel Light" panose="020B0303020204020204" pitchFamily="34" charset="0"/>
                </a:rPr>
                <a:t>Desgagnés</a:t>
              </a:r>
              <a:endParaRPr lang="fr-CA" sz="1200" dirty="0">
                <a:latin typeface="Corbel Light" panose="020B0303020204020204" pitchFamily="34" charset="0"/>
              </a:endParaRPr>
            </a:p>
            <a:p>
              <a:r>
                <a:rPr lang="fr-CA" sz="1200" dirty="0" err="1">
                  <a:latin typeface="Corbel Light" panose="020B0303020204020204" pitchFamily="34" charset="0"/>
                </a:rPr>
                <a:t>Paulyne</a:t>
              </a:r>
              <a:r>
                <a:rPr lang="fr-CA" sz="1200" dirty="0">
                  <a:latin typeface="Corbel Light" panose="020B0303020204020204" pitchFamily="34" charset="0"/>
                </a:rPr>
                <a:t> Cadieux</a:t>
              </a:r>
            </a:p>
            <a:p>
              <a:r>
                <a:rPr lang="fr-CA" sz="1200" dirty="0">
                  <a:latin typeface="Corbel Light" panose="020B0303020204020204" pitchFamily="34" charset="0"/>
                </a:rPr>
                <a:t>Caroline Guay</a:t>
              </a:r>
            </a:p>
            <a:p>
              <a:r>
                <a:rPr lang="fr-CA" sz="1200" dirty="0">
                  <a:latin typeface="Corbel Light" panose="020B0303020204020204" pitchFamily="34" charset="0"/>
                </a:rPr>
                <a:t>Catherine </a:t>
              </a:r>
              <a:r>
                <a:rPr lang="fr-CA" sz="1200" dirty="0" err="1">
                  <a:latin typeface="Corbel Light" panose="020B0303020204020204" pitchFamily="34" charset="0"/>
                </a:rPr>
                <a:t>Desmeules</a:t>
              </a:r>
              <a:endParaRPr lang="fr-CA" sz="1200" dirty="0">
                <a:latin typeface="Corbel Light" panose="020B0303020204020204" pitchFamily="34" charset="0"/>
              </a:endParaRPr>
            </a:p>
            <a:p>
              <a:r>
                <a:rPr lang="fr-CA" sz="1200" dirty="0">
                  <a:latin typeface="Corbel Light" panose="020B0303020204020204" pitchFamily="34" charset="0"/>
                </a:rPr>
                <a:t>Agathe Bouchard</a:t>
              </a:r>
            </a:p>
            <a:p>
              <a:r>
                <a:rPr lang="fr-CA" sz="1200" dirty="0">
                  <a:latin typeface="Corbel Light" panose="020B0303020204020204" pitchFamily="34" charset="0"/>
                </a:rPr>
                <a:t>Linda </a:t>
              </a:r>
              <a:r>
                <a:rPr lang="fr-CA" sz="1200" dirty="0" err="1">
                  <a:latin typeface="Corbel Light" panose="020B0303020204020204" pitchFamily="34" charset="0"/>
                </a:rPr>
                <a:t>Gaudreault</a:t>
              </a:r>
              <a:endParaRPr lang="fr-CA" sz="1200" dirty="0">
                <a:latin typeface="Corbel Light" panose="020B0303020204020204" pitchFamily="34" charset="0"/>
              </a:endParaRPr>
            </a:p>
            <a:p>
              <a:r>
                <a:rPr lang="fr-CA" sz="1200" dirty="0">
                  <a:latin typeface="Corbel Light" panose="020B0303020204020204" pitchFamily="34" charset="0"/>
                </a:rPr>
                <a:t>Éric Guay</a:t>
              </a:r>
            </a:p>
            <a:p>
              <a:r>
                <a:rPr lang="fr-CA" sz="1200" dirty="0">
                  <a:latin typeface="Corbel Light" panose="020B0303020204020204" pitchFamily="34" charset="0"/>
                </a:rPr>
                <a:t>Esther Brassard</a:t>
              </a:r>
            </a:p>
            <a:p>
              <a:r>
                <a:rPr lang="fr-CA" sz="1200" dirty="0">
                  <a:latin typeface="Corbel Light" panose="020B0303020204020204" pitchFamily="34" charset="0"/>
                </a:rPr>
                <a:t>Christine Verreault </a:t>
              </a:r>
            </a:p>
            <a:p>
              <a:r>
                <a:rPr lang="fr-CA" sz="1200" dirty="0">
                  <a:latin typeface="Corbel Light" panose="020B0303020204020204" pitchFamily="34" charset="0"/>
                </a:rPr>
                <a:t>Caroll-Ann Bouchard</a:t>
              </a:r>
            </a:p>
          </p:txBody>
        </p:sp>
      </p:grpSp>
      <p:cxnSp>
        <p:nvCxnSpPr>
          <p:cNvPr id="22" name="Connecteur droit 21"/>
          <p:cNvCxnSpPr/>
          <p:nvPr/>
        </p:nvCxnSpPr>
        <p:spPr>
          <a:xfrm>
            <a:off x="5033123" y="3809843"/>
            <a:ext cx="3919552" cy="42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BDEB835D-B953-7708-AB7D-6C213045992B}"/>
              </a:ext>
            </a:extLst>
          </p:cNvPr>
          <p:cNvSpPr txBox="1">
            <a:spLocks/>
          </p:cNvSpPr>
          <p:nvPr/>
        </p:nvSpPr>
        <p:spPr>
          <a:xfrm>
            <a:off x="5184545" y="3419747"/>
            <a:ext cx="3632662" cy="353152"/>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Permanence</a:t>
            </a:r>
          </a:p>
        </p:txBody>
      </p:sp>
      <p:grpSp>
        <p:nvGrpSpPr>
          <p:cNvPr id="3" name="Groupe 2"/>
          <p:cNvGrpSpPr/>
          <p:nvPr/>
        </p:nvGrpSpPr>
        <p:grpSpPr>
          <a:xfrm>
            <a:off x="5742133" y="4088684"/>
            <a:ext cx="2506521" cy="886676"/>
            <a:chOff x="6317673" y="4079448"/>
            <a:chExt cx="2506521" cy="886676"/>
          </a:xfrm>
        </p:grpSpPr>
        <p:sp>
          <p:nvSpPr>
            <p:cNvPr id="25" name="Rectangle 24"/>
            <p:cNvSpPr/>
            <p:nvPr/>
          </p:nvSpPr>
          <p:spPr>
            <a:xfrm>
              <a:off x="6317673" y="4079448"/>
              <a:ext cx="2506521" cy="886676"/>
            </a:xfrm>
            <a:prstGeom prst="rect">
              <a:avLst/>
            </a:prstGeom>
            <a:ln w="254000">
              <a:miter lim="800000"/>
            </a:ln>
            <a:effectLst>
              <a:outerShdw blurRad="50800" dist="1905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26" name="Rectangle 25"/>
            <p:cNvSpPr/>
            <p:nvPr/>
          </p:nvSpPr>
          <p:spPr>
            <a:xfrm>
              <a:off x="6317673" y="4080019"/>
              <a:ext cx="1268960" cy="886104"/>
            </a:xfrm>
            <a:prstGeom prst="rect">
              <a:avLst/>
            </a:prstGeom>
            <a:solidFill>
              <a:srgbClr val="E5E1DC"/>
            </a:solidFill>
            <a:ln w="76200">
              <a:noFill/>
            </a:ln>
          </p:spPr>
          <p:style>
            <a:lnRef idx="2">
              <a:schemeClr val="dk1"/>
            </a:lnRef>
            <a:fillRef idx="1">
              <a:schemeClr val="lt1"/>
            </a:fillRef>
            <a:effectRef idx="0">
              <a:schemeClr val="dk1"/>
            </a:effectRef>
            <a:fontRef idx="minor">
              <a:schemeClr val="dk1"/>
            </a:fontRef>
          </p:style>
          <p:txBody>
            <a:bodyPr rtlCol="0" anchor="ctr"/>
            <a:lstStyle/>
            <a:p>
              <a:pPr algn="r"/>
              <a:r>
                <a:rPr lang="fr-CA" sz="1200" dirty="0">
                  <a:latin typeface="Corbel Light" panose="020B0303020204020204" pitchFamily="34" charset="0"/>
                </a:rPr>
                <a:t>Directeur général  </a:t>
              </a:r>
            </a:p>
          </p:txBody>
        </p:sp>
        <p:sp>
          <p:nvSpPr>
            <p:cNvPr id="27" name="Rectangle 26"/>
            <p:cNvSpPr/>
            <p:nvPr/>
          </p:nvSpPr>
          <p:spPr>
            <a:xfrm>
              <a:off x="7586634" y="4079448"/>
              <a:ext cx="1237559" cy="886676"/>
            </a:xfrm>
            <a:prstGeom prst="rect">
              <a:avLst/>
            </a:prstGeom>
            <a:solidFill>
              <a:srgbClr val="E5E1DC"/>
            </a:solidFill>
            <a:ln w="76200">
              <a:noFill/>
            </a:ln>
          </p:spPr>
          <p:style>
            <a:lnRef idx="2">
              <a:schemeClr val="dk1"/>
            </a:lnRef>
            <a:fillRef idx="1">
              <a:schemeClr val="lt1"/>
            </a:fillRef>
            <a:effectRef idx="0">
              <a:schemeClr val="dk1"/>
            </a:effectRef>
            <a:fontRef idx="minor">
              <a:schemeClr val="dk1"/>
            </a:fontRef>
          </p:style>
          <p:txBody>
            <a:bodyPr rtlCol="0" anchor="ctr"/>
            <a:lstStyle/>
            <a:p>
              <a:r>
                <a:rPr lang="fr-CA" sz="1200" dirty="0">
                  <a:latin typeface="Corbel Light" panose="020B0303020204020204" pitchFamily="34" charset="0"/>
                </a:rPr>
                <a:t>Jean Lamoureux</a:t>
              </a:r>
            </a:p>
          </p:txBody>
        </p:sp>
      </p:grpSp>
      <p:cxnSp>
        <p:nvCxnSpPr>
          <p:cNvPr id="29" name="Connecteur droit 28"/>
          <p:cNvCxnSpPr/>
          <p:nvPr/>
        </p:nvCxnSpPr>
        <p:spPr>
          <a:xfrm flipV="1">
            <a:off x="4414292" y="1365658"/>
            <a:ext cx="5146923" cy="108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itre 1">
            <a:extLst>
              <a:ext uri="{FF2B5EF4-FFF2-40B4-BE49-F238E27FC236}">
                <a16:creationId xmlns:a16="http://schemas.microsoft.com/office/drawing/2014/main" id="{BDEB835D-B953-7708-AB7D-6C213045992B}"/>
              </a:ext>
            </a:extLst>
          </p:cNvPr>
          <p:cNvSpPr txBox="1">
            <a:spLocks/>
          </p:cNvSpPr>
          <p:nvPr/>
        </p:nvSpPr>
        <p:spPr>
          <a:xfrm>
            <a:off x="4165313" y="970725"/>
            <a:ext cx="5660162"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Membres des Comités</a:t>
            </a:r>
          </a:p>
        </p:txBody>
      </p:sp>
      <p:grpSp>
        <p:nvGrpSpPr>
          <p:cNvPr id="64" name="Groupe 63"/>
          <p:cNvGrpSpPr/>
          <p:nvPr/>
        </p:nvGrpSpPr>
        <p:grpSpPr>
          <a:xfrm>
            <a:off x="4497419" y="1651236"/>
            <a:ext cx="4995950" cy="1231132"/>
            <a:chOff x="4377422" y="1552949"/>
            <a:chExt cx="4995950" cy="1231132"/>
          </a:xfrm>
        </p:grpSpPr>
        <p:sp>
          <p:nvSpPr>
            <p:cNvPr id="32" name="Rectangle 31"/>
            <p:cNvSpPr/>
            <p:nvPr/>
          </p:nvSpPr>
          <p:spPr>
            <a:xfrm>
              <a:off x="4377422" y="1552949"/>
              <a:ext cx="4995950" cy="1231131"/>
            </a:xfrm>
            <a:prstGeom prst="rect">
              <a:avLst/>
            </a:prstGeom>
            <a:ln w="254000">
              <a:miter lim="800000"/>
            </a:ln>
            <a:effectLst>
              <a:outerShdw blurRad="50800" dist="1905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33" name="Rectangle 32"/>
            <p:cNvSpPr/>
            <p:nvPr/>
          </p:nvSpPr>
          <p:spPr>
            <a:xfrm>
              <a:off x="4377422" y="1553742"/>
              <a:ext cx="2380469" cy="1230338"/>
            </a:xfrm>
            <a:prstGeom prst="rect">
              <a:avLst/>
            </a:prstGeom>
            <a:solidFill>
              <a:srgbClr val="E5E1DC"/>
            </a:solidFill>
            <a:ln w="76200">
              <a:noFill/>
            </a:ln>
          </p:spPr>
          <p:style>
            <a:lnRef idx="2">
              <a:schemeClr val="dk1"/>
            </a:lnRef>
            <a:fillRef idx="1">
              <a:schemeClr val="lt1"/>
            </a:fillRef>
            <a:effectRef idx="0">
              <a:schemeClr val="dk1"/>
            </a:effectRef>
            <a:fontRef idx="minor">
              <a:schemeClr val="dk1"/>
            </a:fontRef>
          </p:style>
          <p:txBody>
            <a:bodyPr rtlCol="0" anchor="ctr"/>
            <a:lstStyle/>
            <a:p>
              <a:pPr algn="r"/>
              <a:r>
                <a:rPr lang="fr-CA" sz="1200" dirty="0">
                  <a:latin typeface="Corbel Light" panose="020B0303020204020204" pitchFamily="34" charset="0"/>
                </a:rPr>
                <a:t>Comité Exécutif </a:t>
              </a:r>
            </a:p>
            <a:p>
              <a:pPr algn="r"/>
              <a:r>
                <a:rPr lang="fr-CA" sz="1200" dirty="0">
                  <a:latin typeface="Corbel Light" panose="020B0303020204020204" pitchFamily="34" charset="0"/>
                </a:rPr>
                <a:t>Comité Développement des Affaires</a:t>
              </a:r>
            </a:p>
            <a:p>
              <a:pPr algn="r"/>
              <a:r>
                <a:rPr lang="fr-CA" sz="1200" dirty="0">
                  <a:latin typeface="Corbel Light" panose="020B0303020204020204" pitchFamily="34" charset="0"/>
                </a:rPr>
                <a:t>Comité Ressources humaines    </a:t>
              </a:r>
            </a:p>
            <a:p>
              <a:pPr algn="r"/>
              <a:endParaRPr lang="fr-CA" sz="1200" dirty="0">
                <a:latin typeface="Corbel Light" panose="020B0303020204020204" pitchFamily="34" charset="0"/>
              </a:endParaRPr>
            </a:p>
            <a:p>
              <a:pPr algn="r"/>
              <a:r>
                <a:rPr lang="fr-CA" sz="1200" dirty="0">
                  <a:latin typeface="Corbel Light" panose="020B0303020204020204" pitchFamily="34" charset="0"/>
                </a:rPr>
                <a:t>Comité Finances</a:t>
              </a:r>
            </a:p>
            <a:p>
              <a:pPr algn="r"/>
              <a:r>
                <a:rPr lang="fr-CA" sz="1200" dirty="0">
                  <a:latin typeface="Corbel Light" panose="020B0303020204020204" pitchFamily="34" charset="0"/>
                </a:rPr>
                <a:t>Comité Équipements</a:t>
              </a:r>
            </a:p>
          </p:txBody>
        </p:sp>
        <p:sp>
          <p:nvSpPr>
            <p:cNvPr id="34" name="Rectangle 33"/>
            <p:cNvSpPr/>
            <p:nvPr/>
          </p:nvSpPr>
          <p:spPr>
            <a:xfrm>
              <a:off x="6757893" y="1552950"/>
              <a:ext cx="2615479" cy="1231131"/>
            </a:xfrm>
            <a:prstGeom prst="rect">
              <a:avLst/>
            </a:prstGeom>
            <a:solidFill>
              <a:srgbClr val="E5E1DC"/>
            </a:solidFill>
            <a:ln w="76200">
              <a:noFill/>
            </a:ln>
          </p:spPr>
          <p:style>
            <a:lnRef idx="2">
              <a:schemeClr val="dk1"/>
            </a:lnRef>
            <a:fillRef idx="1">
              <a:schemeClr val="lt1"/>
            </a:fillRef>
            <a:effectRef idx="0">
              <a:schemeClr val="dk1"/>
            </a:effectRef>
            <a:fontRef idx="minor">
              <a:schemeClr val="dk1"/>
            </a:fontRef>
          </p:style>
          <p:txBody>
            <a:bodyPr rtlCol="0" anchor="ctr"/>
            <a:lstStyle/>
            <a:p>
              <a:r>
                <a:rPr lang="fr-CA" sz="1200" dirty="0">
                  <a:latin typeface="Corbel Light" panose="020B0303020204020204" pitchFamily="34" charset="0"/>
                </a:rPr>
                <a:t>Jason, Claudette, Laurie-Anne, </a:t>
              </a:r>
              <a:r>
                <a:rPr lang="fr-CA" sz="1200" dirty="0" err="1">
                  <a:latin typeface="Corbel Light" panose="020B0303020204020204" pitchFamily="34" charset="0"/>
                </a:rPr>
                <a:t>Paulyne</a:t>
              </a:r>
              <a:endParaRPr lang="fr-CA" sz="1200" dirty="0">
                <a:latin typeface="Corbel Light" panose="020B0303020204020204" pitchFamily="34" charset="0"/>
              </a:endParaRPr>
            </a:p>
            <a:p>
              <a:r>
                <a:rPr lang="fr-CA" sz="1200" dirty="0">
                  <a:latin typeface="Corbel Light" panose="020B0303020204020204" pitchFamily="34" charset="0"/>
                </a:rPr>
                <a:t>Jason, Agathe, Ester, Linda, </a:t>
              </a:r>
              <a:r>
                <a:rPr lang="fr-CA" sz="1200" dirty="0" err="1">
                  <a:latin typeface="Corbel Light" panose="020B0303020204020204" pitchFamily="34" charset="0"/>
                </a:rPr>
                <a:t>Paulyne</a:t>
              </a:r>
              <a:endParaRPr lang="fr-CA" sz="1200" dirty="0">
                <a:latin typeface="Corbel Light" panose="020B0303020204020204" pitchFamily="34" charset="0"/>
              </a:endParaRPr>
            </a:p>
            <a:p>
              <a:r>
                <a:rPr lang="fr-CA" sz="1200" dirty="0">
                  <a:latin typeface="Corbel Light" panose="020B0303020204020204" pitchFamily="34" charset="0"/>
                </a:rPr>
                <a:t>Jason, Caroll-Ann, Linda, Caroline, Christine</a:t>
              </a:r>
            </a:p>
            <a:p>
              <a:r>
                <a:rPr lang="fr-CA" sz="1200" dirty="0">
                  <a:latin typeface="Corbel Light" panose="020B0303020204020204" pitchFamily="34" charset="0"/>
                </a:rPr>
                <a:t>Jason, Laurie-Anne, Éric, Esther</a:t>
              </a:r>
            </a:p>
            <a:p>
              <a:r>
                <a:rPr lang="fr-CA" sz="1200" dirty="0">
                  <a:latin typeface="Corbel Light" panose="020B0303020204020204" pitchFamily="34" charset="0"/>
                </a:rPr>
                <a:t>Jason, Claudette, Caroline, Catherine</a:t>
              </a:r>
            </a:p>
          </p:txBody>
        </p:sp>
      </p:grpSp>
      <p:pic>
        <p:nvPicPr>
          <p:cNvPr id="53" name="Image 5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194"/>
            <a:ext cx="12192000" cy="449858"/>
          </a:xfrm>
          <a:prstGeom prst="rect">
            <a:avLst/>
          </a:prstGeom>
        </p:spPr>
      </p:pic>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6" y="6353740"/>
            <a:ext cx="415499" cy="369332"/>
          </a:xfrm>
          <a:prstGeom prst="rect">
            <a:avLst/>
          </a:prstGeom>
          <a:noFill/>
        </p:spPr>
        <p:txBody>
          <a:bodyPr wrap="none" lIns="91440" tIns="45720" rIns="91440" bIns="45720">
            <a:spAutoFit/>
          </a:bodyPr>
          <a:lstStyle/>
          <a:p>
            <a:pPr algn="ctr"/>
            <a:r>
              <a:rPr lang="fr-FR" b="0" cap="none" spc="0" dirty="0">
                <a:ln w="0">
                  <a:noFill/>
                </a:ln>
                <a:solidFill>
                  <a:srgbClr val="00A1E1"/>
                </a:solidFill>
                <a:effectLst>
                  <a:outerShdw blurRad="38100" dist="25400" dir="5400000" algn="ctr" rotWithShape="0">
                    <a:srgbClr val="6E747A">
                      <a:alpha val="43000"/>
                    </a:srgbClr>
                  </a:outerShdw>
                </a:effectLst>
              </a:rPr>
              <a:t>04</a:t>
            </a:r>
          </a:p>
        </p:txBody>
      </p:sp>
    </p:spTree>
    <p:extLst>
      <p:ext uri="{BB962C8B-B14F-4D97-AF65-F5344CB8AC3E}">
        <p14:creationId xmlns:p14="http://schemas.microsoft.com/office/powerpoint/2010/main" val="279156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6953" y="1066986"/>
            <a:ext cx="8836429" cy="4739759"/>
          </a:xfrm>
          <a:prstGeom prst="rect">
            <a:avLst/>
          </a:prstGeom>
          <a:noFill/>
        </p:spPr>
        <p:txBody>
          <a:bodyPr wrap="square" rtlCol="0">
            <a:spAutoFit/>
          </a:bodyPr>
          <a:lstStyle/>
          <a:p>
            <a:r>
              <a:rPr lang="fr-CA" b="1" dirty="0"/>
              <a:t>L’APPUI D’UNE COLLECTIVITÉ</a:t>
            </a:r>
            <a:endParaRPr lang="fr-CA" dirty="0"/>
          </a:p>
          <a:p>
            <a:r>
              <a:rPr lang="fr-CA" b="1" dirty="0"/>
              <a:t> </a:t>
            </a:r>
            <a:endParaRPr lang="fr-CA" dirty="0"/>
          </a:p>
          <a:p>
            <a:r>
              <a:rPr lang="fr-CA" sz="1400" dirty="0"/>
              <a:t>Tout au long de 2022, le ressac des vagues successives de la COVID-19 a continué de déferler et se faire sentir dans nos établissements de santé, obligeant souvent un confinement sur les étages concernés. Bien déterminés à prodiguer les meilleurs soins de santé possible, les intervenants, tous des gens de cœur, se sont relayés au quotidien. Et c’est ici que la Fondation de l’Hôtel-Dieu d’Alma, grâce à la générosité et la confiance de toute la population à notre égard, vient faire une réelle différence.</a:t>
            </a:r>
          </a:p>
          <a:p>
            <a:r>
              <a:rPr lang="fr-CA" sz="1400" dirty="0"/>
              <a:t>Cette conviction, forte et franche, est sans aucun doute la toute première chose que j’ai constaté en joignant la belle équipe aguerrie du conseil d’administration. Les actions et mandats réalisés tout au cours de l’année 2022 au profit des patients et du personnel en place, soyons-en certains, nous motive et nous incite à poursuivre, solidairement et résolument tourné vers l’avenir.</a:t>
            </a:r>
          </a:p>
          <a:p>
            <a:r>
              <a:rPr lang="fr-CA" sz="1400" dirty="0"/>
              <a:t>La Fondation se réjouit d’être partenaire de toutes ces avancées technologiques qui sont requises pour offrir de meilleurs soins de santé et ce, dans tous les départements de l’hôpital, des CLSC et CHSLD de notre territoire. Nous permettons ainsi non seulement aux patients mais à leurs proches aussi, de pouvoir recevoir des soins de grande qualité.</a:t>
            </a:r>
          </a:p>
          <a:p>
            <a:r>
              <a:rPr lang="fr-CA" sz="1400" dirty="0"/>
              <a:t>La pandémie aura exacerbé les demandes en équipements et, de par l’urgence et l’adaptation qu’elle a demandée, nous aura commandé de devenir plus agile. Les investissements réalisés en santé mentale démontrent bien ce fait et prouve également que la fondation sait se réinventer de façon significative auprès de ceux qui confient leur bien-être à nos ressources. Bien heureusement, votre appui indéfectible a porté fruits et nous avons pu remplir notre mission. Une fois de plus, vous avez démontré qu’ensemble, nous pouvons réaliser de grandes et belles choses. C’est un constat porteur d’espoir pour les patients d’aujourd’hui et de demain.</a:t>
            </a:r>
          </a:p>
        </p:txBody>
      </p:sp>
      <p:cxnSp>
        <p:nvCxnSpPr>
          <p:cNvPr id="4" name="Connecteur droit 3"/>
          <p:cNvCxnSpPr/>
          <p:nvPr/>
        </p:nvCxnSpPr>
        <p:spPr>
          <a:xfrm>
            <a:off x="556953" y="931025"/>
            <a:ext cx="8813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ous-titre 2">
            <a:extLst>
              <a:ext uri="{FF2B5EF4-FFF2-40B4-BE49-F238E27FC236}">
                <a16:creationId xmlns:a16="http://schemas.microsoft.com/office/drawing/2014/main" id="{1D090625-51CE-4ECB-81A4-C4905F3FBFE9}"/>
              </a:ext>
            </a:extLst>
          </p:cNvPr>
          <p:cNvSpPr txBox="1">
            <a:spLocks/>
          </p:cNvSpPr>
          <p:nvPr/>
        </p:nvSpPr>
        <p:spPr>
          <a:xfrm>
            <a:off x="9881201" y="4617113"/>
            <a:ext cx="2084065" cy="9235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fr-FR" sz="1600" b="1" noProof="1">
                <a:solidFill>
                  <a:schemeClr val="accent1"/>
                </a:solidFill>
              </a:rPr>
              <a:t>MERCI D’ÊTRE LÀ </a:t>
            </a:r>
          </a:p>
          <a:p>
            <a:pPr marL="0" indent="0" algn="ctr">
              <a:buNone/>
            </a:pPr>
            <a:r>
              <a:rPr lang="fr-FR" sz="1600" b="1" noProof="1">
                <a:solidFill>
                  <a:schemeClr val="accent1"/>
                </a:solidFill>
              </a:rPr>
              <a:t>AVEC NOUS !!!</a:t>
            </a:r>
          </a:p>
        </p:txBody>
      </p:sp>
      <p:cxnSp>
        <p:nvCxnSpPr>
          <p:cNvPr id="7" name="Connecteur droit 6"/>
          <p:cNvCxnSpPr/>
          <p:nvPr/>
        </p:nvCxnSpPr>
        <p:spPr>
          <a:xfrm>
            <a:off x="9726834" y="4213109"/>
            <a:ext cx="2172393" cy="29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556953" y="372626"/>
            <a:ext cx="4705003" cy="55839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fr-CA" dirty="0"/>
              <a:t>MOT DE LA PRÉSIDENTE</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ZoneTexte 12"/>
          <p:cNvSpPr txBox="1"/>
          <p:nvPr/>
        </p:nvSpPr>
        <p:spPr>
          <a:xfrm>
            <a:off x="9920396" y="3172152"/>
            <a:ext cx="1785270" cy="646331"/>
          </a:xfrm>
          <a:prstGeom prst="rect">
            <a:avLst/>
          </a:prstGeom>
          <a:noFill/>
        </p:spPr>
        <p:txBody>
          <a:bodyPr wrap="square" rtlCol="0">
            <a:spAutoFit/>
          </a:bodyPr>
          <a:lstStyle/>
          <a:p>
            <a:pPr algn="ctr"/>
            <a:r>
              <a:rPr lang="fr-CA" sz="1200" b="1" i="1" dirty="0">
                <a:solidFill>
                  <a:srgbClr val="00A1E1"/>
                </a:solidFill>
                <a:latin typeface="Corbel Light" panose="020B0303020204020204" pitchFamily="34" charset="0"/>
              </a:rPr>
              <a:t>Me Jason Gagné</a:t>
            </a:r>
          </a:p>
          <a:p>
            <a:pPr algn="ctr"/>
            <a:r>
              <a:rPr lang="fr-CA" sz="1200" b="1" i="1" dirty="0">
                <a:solidFill>
                  <a:srgbClr val="00A1E1"/>
                </a:solidFill>
                <a:latin typeface="Corbel Light" panose="020B0303020204020204" pitchFamily="34" charset="0"/>
              </a:rPr>
              <a:t>Président du Conseil d’administration de la FHDA</a:t>
            </a:r>
            <a:endParaRPr lang="fr-CA" sz="1200" b="1" dirty="0">
              <a:solidFill>
                <a:srgbClr val="00A1E1"/>
              </a:solidFill>
              <a:latin typeface="Corbel Light" panose="020B0303020204020204" pitchFamily="34" charset="0"/>
            </a:endParaRPr>
          </a:p>
        </p:txBody>
      </p:sp>
      <p:sp>
        <p:nvSpPr>
          <p:cNvPr id="14" name="ZoneTexte 13"/>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5" name="Rectangle 14"/>
          <p:cNvSpPr/>
          <p:nvPr/>
        </p:nvSpPr>
        <p:spPr>
          <a:xfrm>
            <a:off x="11705666" y="6353740"/>
            <a:ext cx="415499" cy="369332"/>
          </a:xfrm>
          <a:prstGeom prst="rect">
            <a:avLst/>
          </a:prstGeom>
          <a:noFill/>
        </p:spPr>
        <p:txBody>
          <a:bodyPr wrap="none" lIns="91440" tIns="45720" rIns="91440" bIns="45720">
            <a:spAutoFit/>
          </a:bodyPr>
          <a:lstStyle/>
          <a:p>
            <a:pPr algn="ctr"/>
            <a:r>
              <a:rPr lang="fr-FR" b="0" cap="none" spc="0" dirty="0">
                <a:ln w="0">
                  <a:noFill/>
                </a:ln>
                <a:solidFill>
                  <a:srgbClr val="00A1E1"/>
                </a:solidFill>
                <a:effectLst>
                  <a:outerShdw blurRad="38100" dist="25400" dir="5400000" algn="ctr" rotWithShape="0">
                    <a:srgbClr val="6E747A">
                      <a:alpha val="43000"/>
                    </a:srgbClr>
                  </a:outerShdw>
                </a:effectLst>
              </a:rPr>
              <a:t>05</a:t>
            </a:r>
          </a:p>
        </p:txBody>
      </p:sp>
      <p:pic>
        <p:nvPicPr>
          <p:cNvPr id="6" name="Image 5">
            <a:extLst>
              <a:ext uri="{FF2B5EF4-FFF2-40B4-BE49-F238E27FC236}">
                <a16:creationId xmlns:a16="http://schemas.microsoft.com/office/drawing/2014/main" id="{631B612D-5460-4490-A068-5DD792F54D93}"/>
              </a:ext>
            </a:extLst>
          </p:cNvPr>
          <p:cNvPicPr>
            <a:picLocks noChangeAspect="1"/>
          </p:cNvPicPr>
          <p:nvPr/>
        </p:nvPicPr>
        <p:blipFill>
          <a:blip r:embed="rId4"/>
          <a:stretch>
            <a:fillRect/>
          </a:stretch>
        </p:blipFill>
        <p:spPr>
          <a:xfrm>
            <a:off x="10024845" y="1067278"/>
            <a:ext cx="1610202" cy="1894036"/>
          </a:xfrm>
          <a:prstGeom prst="rect">
            <a:avLst/>
          </a:prstGeom>
        </p:spPr>
      </p:pic>
    </p:spTree>
    <p:extLst>
      <p:ext uri="{BB962C8B-B14F-4D97-AF65-F5344CB8AC3E}">
        <p14:creationId xmlns:p14="http://schemas.microsoft.com/office/powerpoint/2010/main" val="350238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092" y="1241965"/>
            <a:ext cx="1634114" cy="16341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4" name="Connecteur droit 3"/>
          <p:cNvCxnSpPr/>
          <p:nvPr/>
        </p:nvCxnSpPr>
        <p:spPr>
          <a:xfrm>
            <a:off x="556953" y="931025"/>
            <a:ext cx="8813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ous-titre 2">
            <a:extLst>
              <a:ext uri="{FF2B5EF4-FFF2-40B4-BE49-F238E27FC236}">
                <a16:creationId xmlns:a16="http://schemas.microsoft.com/office/drawing/2014/main" id="{1D090625-51CE-4ECB-81A4-C4905F3FBFE9}"/>
              </a:ext>
            </a:extLst>
          </p:cNvPr>
          <p:cNvSpPr txBox="1">
            <a:spLocks/>
          </p:cNvSpPr>
          <p:nvPr/>
        </p:nvSpPr>
        <p:spPr>
          <a:xfrm>
            <a:off x="9881201" y="4617113"/>
            <a:ext cx="2084065" cy="11658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fr-FR" sz="1600" b="1" noProof="1">
                <a:solidFill>
                  <a:schemeClr val="accent1"/>
                </a:solidFill>
              </a:rPr>
              <a:t>SOLIDAIRES, </a:t>
            </a:r>
          </a:p>
          <a:p>
            <a:pPr marL="0" indent="0" algn="ctr">
              <a:buNone/>
            </a:pPr>
            <a:r>
              <a:rPr lang="fr-FR" sz="1600" b="1" noProof="1">
                <a:solidFill>
                  <a:schemeClr val="accent1"/>
                </a:solidFill>
              </a:rPr>
              <a:t>TOUS </a:t>
            </a:r>
          </a:p>
          <a:p>
            <a:pPr marL="0" indent="0" algn="ctr">
              <a:buNone/>
            </a:pPr>
            <a:r>
              <a:rPr lang="fr-FR" sz="1600" b="1" noProof="1">
                <a:solidFill>
                  <a:schemeClr val="accent1"/>
                </a:solidFill>
              </a:rPr>
              <a:t>ENSEMBLES !!!</a:t>
            </a:r>
          </a:p>
        </p:txBody>
      </p:sp>
      <p:cxnSp>
        <p:nvCxnSpPr>
          <p:cNvPr id="7" name="Connecteur droit 6"/>
          <p:cNvCxnSpPr/>
          <p:nvPr/>
        </p:nvCxnSpPr>
        <p:spPr>
          <a:xfrm>
            <a:off x="9726834" y="4213109"/>
            <a:ext cx="2172393" cy="29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556953" y="372626"/>
            <a:ext cx="6120938" cy="55839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fr-CA" dirty="0"/>
              <a:t>MOT Du Directeur général</a:t>
            </a: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ZoneTexte 12"/>
          <p:cNvSpPr txBox="1"/>
          <p:nvPr/>
        </p:nvSpPr>
        <p:spPr>
          <a:xfrm>
            <a:off x="9920396" y="3172152"/>
            <a:ext cx="1785270" cy="646331"/>
          </a:xfrm>
          <a:prstGeom prst="rect">
            <a:avLst/>
          </a:prstGeom>
          <a:noFill/>
        </p:spPr>
        <p:txBody>
          <a:bodyPr wrap="square" rtlCol="0">
            <a:spAutoFit/>
          </a:bodyPr>
          <a:lstStyle/>
          <a:p>
            <a:pPr algn="ctr"/>
            <a:r>
              <a:rPr lang="fr-CA" sz="1200" b="1" i="1" dirty="0">
                <a:solidFill>
                  <a:srgbClr val="00A1E1"/>
                </a:solidFill>
                <a:latin typeface="Corbel Light" panose="020B0303020204020204" pitchFamily="34" charset="0"/>
              </a:rPr>
              <a:t>Jean Lamoureux</a:t>
            </a:r>
          </a:p>
          <a:p>
            <a:pPr algn="ctr"/>
            <a:r>
              <a:rPr lang="fr-CA" sz="1200" b="1" i="1" dirty="0">
                <a:solidFill>
                  <a:srgbClr val="00A1E1"/>
                </a:solidFill>
                <a:latin typeface="Corbel Light" panose="020B0303020204020204" pitchFamily="34" charset="0"/>
              </a:rPr>
              <a:t>Directeur général </a:t>
            </a:r>
          </a:p>
          <a:p>
            <a:pPr algn="ctr"/>
            <a:r>
              <a:rPr lang="fr-CA" sz="1200" b="1" i="1" dirty="0">
                <a:solidFill>
                  <a:srgbClr val="00A1E1"/>
                </a:solidFill>
                <a:latin typeface="Corbel Light" panose="020B0303020204020204" pitchFamily="34" charset="0"/>
              </a:rPr>
              <a:t>de la FHDA</a:t>
            </a:r>
            <a:endParaRPr lang="fr-CA" sz="1200" b="1" dirty="0">
              <a:solidFill>
                <a:srgbClr val="00A1E1"/>
              </a:solidFill>
              <a:latin typeface="Corbel Light" panose="020B0303020204020204" pitchFamily="34" charset="0"/>
            </a:endParaRPr>
          </a:p>
        </p:txBody>
      </p:sp>
      <p:sp>
        <p:nvSpPr>
          <p:cNvPr id="14" name="ZoneTexte 13"/>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15" name="Rectangle 14"/>
          <p:cNvSpPr/>
          <p:nvPr/>
        </p:nvSpPr>
        <p:spPr>
          <a:xfrm>
            <a:off x="11705666" y="6353740"/>
            <a:ext cx="415499" cy="369332"/>
          </a:xfrm>
          <a:prstGeom prst="rect">
            <a:avLst/>
          </a:prstGeom>
          <a:noFill/>
        </p:spPr>
        <p:txBody>
          <a:bodyPr wrap="none" lIns="91440" tIns="45720" rIns="91440" bIns="45720">
            <a:spAutoFit/>
          </a:bodyPr>
          <a:lstStyle/>
          <a:p>
            <a:pPr algn="ctr"/>
            <a:r>
              <a:rPr lang="fr-FR" b="0" cap="none" spc="0" dirty="0">
                <a:ln w="0">
                  <a:noFill/>
                </a:ln>
                <a:solidFill>
                  <a:srgbClr val="00A1E1"/>
                </a:solidFill>
                <a:effectLst>
                  <a:outerShdw blurRad="38100" dist="25400" dir="5400000" algn="ctr" rotWithShape="0">
                    <a:srgbClr val="6E747A">
                      <a:alpha val="43000"/>
                    </a:srgbClr>
                  </a:outerShdw>
                </a:effectLst>
              </a:rPr>
              <a:t>06</a:t>
            </a:r>
          </a:p>
        </p:txBody>
      </p:sp>
      <p:sp>
        <p:nvSpPr>
          <p:cNvPr id="6" name="Rectangle 5">
            <a:extLst>
              <a:ext uri="{FF2B5EF4-FFF2-40B4-BE49-F238E27FC236}">
                <a16:creationId xmlns:a16="http://schemas.microsoft.com/office/drawing/2014/main" id="{DE1DC9B7-375E-4853-A3A5-AADED6BE1D6B}"/>
              </a:ext>
            </a:extLst>
          </p:cNvPr>
          <p:cNvSpPr/>
          <p:nvPr/>
        </p:nvSpPr>
        <p:spPr>
          <a:xfrm>
            <a:off x="587794" y="1282708"/>
            <a:ext cx="8556206" cy="4802661"/>
          </a:xfrm>
          <a:prstGeom prst="rect">
            <a:avLst/>
          </a:prstGeom>
        </p:spPr>
        <p:txBody>
          <a:bodyPr wrap="square">
            <a:spAutoFit/>
          </a:bodyPr>
          <a:lstStyle/>
          <a:p>
            <a:pPr>
              <a:lnSpc>
                <a:spcPct val="115000"/>
              </a:lnSpc>
              <a:spcAft>
                <a:spcPts val="1000"/>
              </a:spcAft>
            </a:pPr>
            <a:r>
              <a:rPr lang="fr-CA" sz="1400" dirty="0">
                <a:latin typeface="Calibri" panose="020F0502020204030204" pitchFamily="34" charset="0"/>
                <a:ea typeface="Calibri" panose="020F0502020204030204" pitchFamily="34" charset="0"/>
                <a:cs typeface="Times New Roman" panose="02020603050405020304" pitchFamily="18" charset="0"/>
              </a:rPr>
              <a:t>Nous sommes fiers de vous présenter le bilan de l’année 2022, année qui, encore une fois, aura été ponctué de quelques soubresauts de COVID-19. Bien évidemment, ses effets se sont fait sentir sur notre mission. En investissant dans l’ajout et le remplacement d’équipements, et en repensant à toutes nos belles réalisations, nous sommes plus que jamais en belle position, grâce à nos donateurs et nos bénévoles, de pouvoir orienter nos actions futures vers des projets novateurs. Vous trouverez donc dans les pages suivantes, un résumé des événements qui ont marqué la dernière année.</a:t>
            </a:r>
          </a:p>
          <a:p>
            <a:pPr algn="just">
              <a:lnSpc>
                <a:spcPct val="115000"/>
              </a:lnSpc>
              <a:spcAft>
                <a:spcPts val="1000"/>
              </a:spcAft>
            </a:pPr>
            <a:r>
              <a:rPr lang="fr-CA" sz="1400" dirty="0">
                <a:latin typeface="Calibri" panose="020F0502020204030204" pitchFamily="34" charset="0"/>
                <a:ea typeface="Calibri" panose="020F0502020204030204" pitchFamily="34" charset="0"/>
                <a:cs typeface="Times New Roman" panose="02020603050405020304" pitchFamily="18" charset="0"/>
              </a:rPr>
              <a:t>De la naissance jusqu’à la fin de la vie, nous avons besoin de soins de santé de qualité offerts par des professionnels compétents et disponibles qui prennent à cœur de façon bienveillante la santé de leurs concitoyens.</a:t>
            </a:r>
          </a:p>
          <a:p>
            <a:pPr algn="just">
              <a:lnSpc>
                <a:spcPct val="115000"/>
              </a:lnSpc>
              <a:spcAft>
                <a:spcPts val="1000"/>
              </a:spcAft>
            </a:pPr>
            <a:r>
              <a:rPr lang="fr-CA" sz="1400" dirty="0">
                <a:latin typeface="Calibri" panose="020F0502020204030204" pitchFamily="34" charset="0"/>
                <a:ea typeface="Calibri" panose="020F0502020204030204" pitchFamily="34" charset="0"/>
                <a:cs typeface="Times New Roman" panose="02020603050405020304" pitchFamily="18" charset="0"/>
              </a:rPr>
              <a:t>Les généreuses contributions recueillies lors de l’ensemble de nos campagnes de financement nous ont permis de pouvoir investir près de $400,000 dans la réalisation de notre mission. Un vent d’espoir souffle très fort sur le contrôle des nombreux virus respiratoires qui assaillent l’ensemble de la population, surtout les plus jeunes d’entre nous. La Fondation sera toujours là pour appuyer le réseau de la santé à varier et maximiser son offre de service. Cet engagement de notre part nous force à toujours faire davantage et surtout, faire mieux. </a:t>
            </a:r>
          </a:p>
          <a:p>
            <a:pPr algn="just">
              <a:lnSpc>
                <a:spcPct val="115000"/>
              </a:lnSpc>
              <a:spcAft>
                <a:spcPts val="1000"/>
              </a:spcAft>
            </a:pPr>
            <a:r>
              <a:rPr lang="fr-CA" sz="1400" dirty="0">
                <a:latin typeface="Calibri" panose="020F0502020204030204" pitchFamily="34" charset="0"/>
                <a:ea typeface="Calibri" panose="020F0502020204030204" pitchFamily="34" charset="0"/>
                <a:cs typeface="Times New Roman" panose="02020603050405020304" pitchFamily="18" charset="0"/>
              </a:rPr>
              <a:t>La grande et belle famille de la Fondation, la permanence, le conseil d’administration et les bénévoles confèrent tous un professionnalisme doté de compétences exceptionnelles et contribuent véritablement et au quotidien à la santé de toute la communauté. </a:t>
            </a:r>
          </a:p>
          <a:p>
            <a:pPr algn="just">
              <a:lnSpc>
                <a:spcPct val="115000"/>
              </a:lnSpc>
              <a:spcAft>
                <a:spcPts val="1000"/>
              </a:spcAft>
            </a:pPr>
            <a:r>
              <a:rPr lang="fr-CA" sz="1400" dirty="0">
                <a:latin typeface="Calibri" panose="020F0502020204030204" pitchFamily="34" charset="0"/>
                <a:ea typeface="Calibri" panose="020F0502020204030204" pitchFamily="34" charset="0"/>
                <a:cs typeface="Times New Roman" panose="02020603050405020304" pitchFamily="18" charset="0"/>
              </a:rPr>
              <a:t>Merci de tout cœur pour vos efforts à rapprocher les gens malades de la guérison.</a:t>
            </a:r>
          </a:p>
        </p:txBody>
      </p:sp>
    </p:spTree>
    <p:extLst>
      <p:ext uri="{BB962C8B-B14F-4D97-AF65-F5344CB8AC3E}">
        <p14:creationId xmlns:p14="http://schemas.microsoft.com/office/powerpoint/2010/main" val="292890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Image 46">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49" name="Connecteur droit 48">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77F5183C-A26A-4229-984A-7FCEB7EE2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Rectangle 52">
            <a:extLst>
              <a:ext uri="{FF2B5EF4-FFF2-40B4-BE49-F238E27FC236}">
                <a16:creationId xmlns:a16="http://schemas.microsoft.com/office/drawing/2014/main" id="{35501695-D7FD-432D-AE9A-6A266331B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cxnSp>
        <p:nvCxnSpPr>
          <p:cNvPr id="55" name="Connecteur droit 54">
            <a:extLst>
              <a:ext uri="{FF2B5EF4-FFF2-40B4-BE49-F238E27FC236}">
                <a16:creationId xmlns:a16="http://schemas.microsoft.com/office/drawing/2014/main" id="{25B6D770-CDC7-4A13-AD18-72AC72FC86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re 1">
            <a:extLst>
              <a:ext uri="{FF2B5EF4-FFF2-40B4-BE49-F238E27FC236}">
                <a16:creationId xmlns:a16="http://schemas.microsoft.com/office/drawing/2014/main" id="{0EA25782-BD92-45C9-A8FE-5E3488DF3DA3}"/>
              </a:ext>
            </a:extLst>
          </p:cNvPr>
          <p:cNvSpPr>
            <a:spLocks noGrp="1"/>
          </p:cNvSpPr>
          <p:nvPr>
            <p:ph type="title"/>
          </p:nvPr>
        </p:nvSpPr>
        <p:spPr>
          <a:xfrm>
            <a:off x="8643890" y="465394"/>
            <a:ext cx="2890346" cy="914272"/>
          </a:xfrm>
        </p:spPr>
        <p:txBody>
          <a:bodyPr vert="horz" lIns="91440" tIns="45720" rIns="91440" bIns="45720" rtlCol="0" anchor="t">
            <a:normAutofit fontScale="90000"/>
          </a:bodyPr>
          <a:lstStyle/>
          <a:p>
            <a:pPr algn="ctr" rtl="0"/>
            <a:r>
              <a:rPr lang="fr-FR" noProof="1"/>
              <a:t>Campagne Population</a:t>
            </a:r>
          </a:p>
        </p:txBody>
      </p:sp>
      <p:sp>
        <p:nvSpPr>
          <p:cNvPr id="57" name="Rectangle 56">
            <a:extLst>
              <a:ext uri="{FF2B5EF4-FFF2-40B4-BE49-F238E27FC236}">
                <a16:creationId xmlns:a16="http://schemas.microsoft.com/office/drawing/2014/main" id="{6CF09C69-F194-46EC-955F-428636BCB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1"/>
          </a:p>
        </p:txBody>
      </p:sp>
      <p:grpSp>
        <p:nvGrpSpPr>
          <p:cNvPr id="59" name="Groupe 58">
            <a:extLst>
              <a:ext uri="{FF2B5EF4-FFF2-40B4-BE49-F238E27FC236}">
                <a16:creationId xmlns:a16="http://schemas.microsoft.com/office/drawing/2014/main" id="{DB9FB08E-2EF9-40D3-8108-A537D2413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60" name="Rectangle 59">
              <a:extLst>
                <a:ext uri="{FF2B5EF4-FFF2-40B4-BE49-F238E27FC236}">
                  <a16:creationId xmlns:a16="http://schemas.microsoft.com/office/drawing/2014/main" id="{9B20C890-1633-477A-9E9A-CDF73E9D0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noProof="1"/>
            </a:p>
          </p:txBody>
        </p:sp>
        <p:sp>
          <p:nvSpPr>
            <p:cNvPr id="61" name="Rectangle 60">
              <a:extLst>
                <a:ext uri="{FF2B5EF4-FFF2-40B4-BE49-F238E27FC236}">
                  <a16:creationId xmlns:a16="http://schemas.microsoft.com/office/drawing/2014/main" id="{4EB4D734-DD7E-44DF-B573-33D82BEA7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noProof="1"/>
            </a:p>
          </p:txBody>
        </p:sp>
      </p:grpSp>
      <p:sp>
        <p:nvSpPr>
          <p:cNvPr id="63" name="Rectangle 62">
            <a:extLst>
              <a:ext uri="{FF2B5EF4-FFF2-40B4-BE49-F238E27FC236}">
                <a16:creationId xmlns:a16="http://schemas.microsoft.com/office/drawing/2014/main" id="{CEC07C7E-F170-4240-91B9-54A1151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497" y="977099"/>
            <a:ext cx="6597725"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pic>
        <p:nvPicPr>
          <p:cNvPr id="8" name="Espace réservé au contenu 7">
            <a:extLst>
              <a:ext uri="{FF2B5EF4-FFF2-40B4-BE49-F238E27FC236}">
                <a16:creationId xmlns:a16="http://schemas.microsoft.com/office/drawing/2014/main" id="{AA8CCEA2-1D47-4C6E-8F1A-DF677626167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230212" y="1119800"/>
            <a:ext cx="2049312" cy="3850801"/>
          </a:xfrm>
          <a:prstGeom prst="rect">
            <a:avLst/>
          </a:prstGeom>
        </p:spPr>
      </p:pic>
      <p:pic>
        <p:nvPicPr>
          <p:cNvPr id="15" name="Espace réservé du contenu 5">
            <a:extLst>
              <a:ext uri="{FF2B5EF4-FFF2-40B4-BE49-F238E27FC236}">
                <a16:creationId xmlns:a16="http://schemas.microsoft.com/office/drawing/2014/main" id="{6B386570-4C5D-43DA-A96D-ACE5BF8D5D7E}"/>
              </a:ext>
            </a:extLst>
          </p:cNvPr>
          <p:cNvPicPr>
            <a:picLocks noChangeAspect="1"/>
          </p:cNvPicPr>
          <p:nvPr/>
        </p:nvPicPr>
        <p:blipFill rotWithShape="1">
          <a:blip r:embed="rId5">
            <a:extLst>
              <a:ext uri="{28A0092B-C50C-407E-A947-70E740481C1C}">
                <a14:useLocalDpi xmlns:a14="http://schemas.microsoft.com/office/drawing/2010/main" val="0"/>
              </a:ext>
            </a:extLst>
          </a:blip>
          <a:srcRect r="2162"/>
          <a:stretch/>
        </p:blipFill>
        <p:spPr>
          <a:xfrm>
            <a:off x="5451551" y="1127049"/>
            <a:ext cx="2187846" cy="3827627"/>
          </a:xfrm>
          <a:prstGeom prst="rect">
            <a:avLst/>
          </a:prstGeom>
        </p:spPr>
      </p:pic>
      <p:pic>
        <p:nvPicPr>
          <p:cNvPr id="65" name="Image 64">
            <a:extLst>
              <a:ext uri="{FF2B5EF4-FFF2-40B4-BE49-F238E27FC236}">
                <a16:creationId xmlns:a16="http://schemas.microsoft.com/office/drawing/2014/main" id="{CA411B73-A3AF-4112-BD03-A802BE71E7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67" name="Connecteur droit 66">
            <a:extLst>
              <a:ext uri="{FF2B5EF4-FFF2-40B4-BE49-F238E27FC236}">
                <a16:creationId xmlns:a16="http://schemas.microsoft.com/office/drawing/2014/main" id="{61302B36-F42E-49AB-A724-F90B87DF0A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Imag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ZoneTexte 20"/>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22" name="Rectangle 21"/>
          <p:cNvSpPr/>
          <p:nvPr/>
        </p:nvSpPr>
        <p:spPr>
          <a:xfrm>
            <a:off x="11705666" y="6353740"/>
            <a:ext cx="415499" cy="369332"/>
          </a:xfrm>
          <a:prstGeom prst="rect">
            <a:avLst/>
          </a:prstGeom>
          <a:noFill/>
        </p:spPr>
        <p:txBody>
          <a:bodyPr wrap="none" lIns="91440" tIns="45720" rIns="91440" bIns="45720">
            <a:spAutoFit/>
          </a:bodyPr>
          <a:lstStyle/>
          <a:p>
            <a:pPr algn="ctr"/>
            <a:r>
              <a:rPr lang="fr-FR" b="0" cap="none" spc="0" dirty="0">
                <a:ln w="0">
                  <a:noFill/>
                </a:ln>
                <a:solidFill>
                  <a:srgbClr val="00A1E1"/>
                </a:solidFill>
                <a:effectLst>
                  <a:outerShdw blurRad="38100" dist="25400" dir="5400000" algn="ctr" rotWithShape="0">
                    <a:srgbClr val="6E747A">
                      <a:alpha val="43000"/>
                    </a:srgbClr>
                  </a:outerShdw>
                </a:effectLst>
              </a:rPr>
              <a:t>07</a:t>
            </a:r>
          </a:p>
        </p:txBody>
      </p:sp>
      <p:pic>
        <p:nvPicPr>
          <p:cNvPr id="3" name="Image 2"/>
          <p:cNvPicPr>
            <a:picLocks noChangeAspect="1"/>
          </p:cNvPicPr>
          <p:nvPr/>
        </p:nvPicPr>
        <p:blipFill rotWithShape="1">
          <a:blip r:embed="rId7">
            <a:extLst>
              <a:ext uri="{28A0092B-C50C-407E-A947-70E740481C1C}">
                <a14:useLocalDpi xmlns:a14="http://schemas.microsoft.com/office/drawing/2010/main" val="0"/>
              </a:ext>
            </a:extLst>
          </a:blip>
          <a:srcRect l="22899" r="16148"/>
          <a:stretch/>
        </p:blipFill>
        <p:spPr>
          <a:xfrm>
            <a:off x="3368344" y="1118737"/>
            <a:ext cx="2002105" cy="3851864"/>
          </a:xfrm>
          <a:prstGeom prst="rect">
            <a:avLst/>
          </a:prstGeom>
        </p:spPr>
      </p:pic>
      <p:sp>
        <p:nvSpPr>
          <p:cNvPr id="25" name="Rectangle 24"/>
          <p:cNvSpPr/>
          <p:nvPr/>
        </p:nvSpPr>
        <p:spPr>
          <a:xfrm>
            <a:off x="8585932" y="1622034"/>
            <a:ext cx="3119734" cy="3477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76200" dist="12700" dir="2700000" sy="-23000" kx="-800400" algn="bl" rotWithShape="0">
              <a:prstClr val="black">
                <a:alpha val="20000"/>
              </a:prstClr>
            </a:outerShdw>
            <a:softEdge rad="12700"/>
          </a:effectLst>
        </p:spPr>
        <p:txBody>
          <a:bodyPr wrap="square">
            <a:spAutoFit/>
          </a:bodyPr>
          <a:lstStyle/>
          <a:p>
            <a:pPr algn="just"/>
            <a:endParaRPr lang="fr-CA" sz="800" dirty="0">
              <a:latin typeface="Corbel Light" panose="020B0303020204020204" pitchFamily="34" charset="0"/>
            </a:endParaRPr>
          </a:p>
          <a:p>
            <a:pPr algn="just"/>
            <a:r>
              <a:rPr lang="fr-CA" dirty="0">
                <a:latin typeface="Corbel Light" panose="020B0303020204020204" pitchFamily="34" charset="0"/>
              </a:rPr>
              <a:t>La campagne population de la Fondation de l’Hôtel-Dieu d’Alma poursuit sur sa lancée et la générosité de la population est à nouveau au rendez-vous.</a:t>
            </a:r>
          </a:p>
          <a:p>
            <a:pPr algn="just"/>
            <a:r>
              <a:rPr lang="fr-CA" dirty="0">
                <a:latin typeface="Corbel Light" panose="020B0303020204020204" pitchFamily="34" charset="0"/>
              </a:rPr>
              <a:t>Plus de 4,000 appels et lettres auprès de nos généreux donateurs ont permis d’amasser plus de </a:t>
            </a:r>
            <a:r>
              <a:rPr lang="fr-CA" sz="2000" b="1" dirty="0">
                <a:latin typeface="Corbel Light" panose="020B0303020204020204" pitchFamily="34" charset="0"/>
              </a:rPr>
              <a:t>$110,000</a:t>
            </a:r>
          </a:p>
          <a:p>
            <a:pPr algn="just"/>
            <a:endParaRPr lang="fr-CA" sz="2000" b="1" dirty="0">
              <a:latin typeface="Corbel Light" panose="020B0303020204020204" pitchFamily="34" charset="0"/>
            </a:endParaRPr>
          </a:p>
          <a:p>
            <a:pPr algn="ctr"/>
            <a:r>
              <a:rPr lang="fr-CA" sz="2800" b="1" i="1" dirty="0">
                <a:latin typeface="Curlz MT" panose="04040404050702020202" pitchFamily="82" charset="0"/>
              </a:rPr>
              <a:t>MERCI</a:t>
            </a:r>
          </a:p>
        </p:txBody>
      </p:sp>
      <p:cxnSp>
        <p:nvCxnSpPr>
          <p:cNvPr id="26" name="Connecteur droit 25"/>
          <p:cNvCxnSpPr/>
          <p:nvPr/>
        </p:nvCxnSpPr>
        <p:spPr>
          <a:xfrm flipV="1">
            <a:off x="8585932" y="1410616"/>
            <a:ext cx="3119734" cy="1122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26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7" y="6227890"/>
            <a:ext cx="1277782" cy="53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Connecteur droit 3"/>
          <p:cNvCxnSpPr/>
          <p:nvPr/>
        </p:nvCxnSpPr>
        <p:spPr>
          <a:xfrm>
            <a:off x="4211044" y="854083"/>
            <a:ext cx="3434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BDEB835D-B953-7708-AB7D-6C213045992B}"/>
              </a:ext>
            </a:extLst>
          </p:cNvPr>
          <p:cNvSpPr txBox="1">
            <a:spLocks/>
          </p:cNvSpPr>
          <p:nvPr/>
        </p:nvSpPr>
        <p:spPr>
          <a:xfrm>
            <a:off x="3447586" y="453201"/>
            <a:ext cx="5296827" cy="37681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sz="2400" cap="small" dirty="0"/>
              <a:t>LOTO-ÉVASION : nos Gagnants 2022</a:t>
            </a:r>
          </a:p>
        </p:txBody>
      </p:sp>
      <p:pic>
        <p:nvPicPr>
          <p:cNvPr id="53" name="Image 5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194"/>
            <a:ext cx="12192000" cy="449858"/>
          </a:xfrm>
          <a:prstGeom prst="rect">
            <a:avLst/>
          </a:prstGeom>
        </p:spPr>
      </p:pic>
      <p:sp>
        <p:nvSpPr>
          <p:cNvPr id="66" name="ZoneTexte 65"/>
          <p:cNvSpPr txBox="1"/>
          <p:nvPr/>
        </p:nvSpPr>
        <p:spPr>
          <a:xfrm>
            <a:off x="8860866" y="6365170"/>
            <a:ext cx="2558472" cy="369332"/>
          </a:xfrm>
          <a:prstGeom prst="rect">
            <a:avLst/>
          </a:prstGeom>
          <a:noFill/>
        </p:spPr>
        <p:txBody>
          <a:bodyPr wrap="square" rtlCol="0">
            <a:spAutoFit/>
          </a:bodyPr>
          <a:lstStyle/>
          <a:p>
            <a:r>
              <a:rPr lang="fr-CA" b="1" dirty="0">
                <a:solidFill>
                  <a:srgbClr val="C00000"/>
                </a:solidFill>
                <a:effectLst>
                  <a:glow rad="88900">
                    <a:schemeClr val="bg1">
                      <a:alpha val="88000"/>
                    </a:schemeClr>
                  </a:glow>
                </a:effectLst>
                <a:latin typeface="Corbel Light" panose="020B0303020204020204" pitchFamily="34" charset="0"/>
              </a:rPr>
              <a:t>RAPPORT ANNUEL 2022</a:t>
            </a:r>
          </a:p>
        </p:txBody>
      </p:sp>
      <p:sp>
        <p:nvSpPr>
          <p:cNvPr id="67" name="Rectangle 66"/>
          <p:cNvSpPr/>
          <p:nvPr/>
        </p:nvSpPr>
        <p:spPr>
          <a:xfrm>
            <a:off x="11705666" y="6353740"/>
            <a:ext cx="415499" cy="369332"/>
          </a:xfrm>
          <a:prstGeom prst="rect">
            <a:avLst/>
          </a:prstGeom>
          <a:noFill/>
        </p:spPr>
        <p:txBody>
          <a:bodyPr wrap="none" lIns="91440" tIns="45720" rIns="91440" bIns="45720">
            <a:spAutoFit/>
          </a:bodyPr>
          <a:lstStyle/>
          <a:p>
            <a:pPr algn="ctr"/>
            <a:r>
              <a:rPr lang="fr-FR" b="0" cap="none" spc="0" dirty="0">
                <a:ln w="0">
                  <a:noFill/>
                </a:ln>
                <a:solidFill>
                  <a:srgbClr val="00A1E1"/>
                </a:solidFill>
                <a:effectLst>
                  <a:outerShdw blurRad="38100" dist="25400" dir="5400000" algn="ctr" rotWithShape="0">
                    <a:srgbClr val="6E747A">
                      <a:alpha val="43000"/>
                    </a:srgbClr>
                  </a:outerShdw>
                </a:effectLst>
              </a:rPr>
              <a:t>08</a:t>
            </a:r>
          </a:p>
        </p:txBody>
      </p:sp>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r="5224"/>
          <a:stretch/>
        </p:blipFill>
        <p:spPr>
          <a:xfrm>
            <a:off x="7644881" y="1820433"/>
            <a:ext cx="2003893" cy="2028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371" y="1823456"/>
            <a:ext cx="1659306" cy="20360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Imag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8106" y="1823456"/>
            <a:ext cx="1551493" cy="20360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 name="Imag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502" y="1831756"/>
            <a:ext cx="1369200" cy="20267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5" name="ZoneTexte 24"/>
          <p:cNvSpPr txBox="1"/>
          <p:nvPr/>
        </p:nvSpPr>
        <p:spPr>
          <a:xfrm>
            <a:off x="621337" y="1444678"/>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Josée BARETTE</a:t>
            </a:r>
          </a:p>
        </p:txBody>
      </p:sp>
      <p:sp>
        <p:nvSpPr>
          <p:cNvPr id="26" name="ZoneTexte 25"/>
          <p:cNvSpPr txBox="1"/>
          <p:nvPr/>
        </p:nvSpPr>
        <p:spPr>
          <a:xfrm>
            <a:off x="2927259" y="1432120"/>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Gabrielle BÉLANGER</a:t>
            </a:r>
          </a:p>
        </p:txBody>
      </p:sp>
      <p:sp>
        <p:nvSpPr>
          <p:cNvPr id="27" name="ZoneTexte 26"/>
          <p:cNvSpPr txBox="1"/>
          <p:nvPr/>
        </p:nvSpPr>
        <p:spPr>
          <a:xfrm>
            <a:off x="5286070" y="1425437"/>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Jason TURCOTTE</a:t>
            </a:r>
          </a:p>
        </p:txBody>
      </p:sp>
      <p:sp>
        <p:nvSpPr>
          <p:cNvPr id="29" name="ZoneTexte 28"/>
          <p:cNvSpPr txBox="1"/>
          <p:nvPr/>
        </p:nvSpPr>
        <p:spPr>
          <a:xfrm>
            <a:off x="7870062" y="1425437"/>
            <a:ext cx="1553529" cy="276999"/>
          </a:xfrm>
          <a:prstGeom prst="rect">
            <a:avLst/>
          </a:prstGeom>
          <a:noFill/>
        </p:spPr>
        <p:txBody>
          <a:bodyPr wrap="square" rtlCol="0">
            <a:spAutoFit/>
          </a:bodyPr>
          <a:lstStyle/>
          <a:p>
            <a:pPr algn="ctr"/>
            <a:r>
              <a:rPr lang="fr-CA" sz="1200" b="1" dirty="0">
                <a:solidFill>
                  <a:srgbClr val="00A1E1"/>
                </a:solidFill>
                <a:latin typeface="Corbel Light" panose="020B0303020204020204" pitchFamily="34" charset="0"/>
              </a:rPr>
              <a:t>Audrey FORTIN</a:t>
            </a:r>
          </a:p>
        </p:txBody>
      </p:sp>
      <p:pic>
        <p:nvPicPr>
          <p:cNvPr id="2" name="Image 1"/>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152" y="4912042"/>
            <a:ext cx="5667375" cy="1209675"/>
          </a:xfrm>
          <a:prstGeom prst="rect">
            <a:avLst/>
          </a:prstGeom>
        </p:spPr>
      </p:pic>
      <p:pic>
        <p:nvPicPr>
          <p:cNvPr id="37" name="Image 36"/>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90615" y="4912042"/>
            <a:ext cx="5667375" cy="1209675"/>
          </a:xfrm>
          <a:prstGeom prst="rect">
            <a:avLst/>
          </a:prstGeom>
        </p:spPr>
      </p:pic>
      <p:pic>
        <p:nvPicPr>
          <p:cNvPr id="38" name="Imag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84717" y="1822057"/>
            <a:ext cx="1242217" cy="20267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9" name="ZoneTexte 38"/>
          <p:cNvSpPr txBox="1"/>
          <p:nvPr/>
        </p:nvSpPr>
        <p:spPr>
          <a:xfrm>
            <a:off x="10229060" y="1422315"/>
            <a:ext cx="1553529" cy="276999"/>
          </a:xfrm>
          <a:prstGeom prst="rect">
            <a:avLst/>
          </a:prstGeom>
          <a:noFill/>
        </p:spPr>
        <p:txBody>
          <a:bodyPr wrap="square" rtlCol="0">
            <a:spAutoFit/>
          </a:bodyPr>
          <a:lstStyle/>
          <a:p>
            <a:pPr algn="ctr"/>
            <a:r>
              <a:rPr lang="fr-CA" sz="1200" b="1" dirty="0" err="1">
                <a:solidFill>
                  <a:srgbClr val="00A1E1"/>
                </a:solidFill>
                <a:latin typeface="Corbel Light" panose="020B0303020204020204" pitchFamily="34" charset="0"/>
              </a:rPr>
              <a:t>Jinny</a:t>
            </a:r>
            <a:r>
              <a:rPr lang="fr-CA" sz="1200" b="1" dirty="0">
                <a:solidFill>
                  <a:srgbClr val="00A1E1"/>
                </a:solidFill>
                <a:latin typeface="Corbel Light" panose="020B0303020204020204" pitchFamily="34" charset="0"/>
              </a:rPr>
              <a:t> TREMBLAY</a:t>
            </a:r>
          </a:p>
        </p:txBody>
      </p:sp>
    </p:spTree>
    <p:extLst>
      <p:ext uri="{BB962C8B-B14F-4D97-AF65-F5344CB8AC3E}">
        <p14:creationId xmlns:p14="http://schemas.microsoft.com/office/powerpoint/2010/main" val="449494973"/>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F9EC99-89FF-486C-9E02-31E13FD72E16}">
  <ds:schemaRefs>
    <ds:schemaRef ds:uri="http://schemas.microsoft.com/sharepoint/v3/contenttype/forms"/>
  </ds:schemaRefs>
</ds:datastoreItem>
</file>

<file path=customXml/itemProps2.xml><?xml version="1.0" encoding="utf-8"?>
<ds:datastoreItem xmlns:ds="http://schemas.openxmlformats.org/officeDocument/2006/customXml" ds:itemID="{0DAABB37-1599-4AE8-818C-82E84CA93DF4}">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96CF9D2-F3E0-450F-B184-8D2A0EB8B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6079</TotalTime>
  <Words>2908</Words>
  <Application>Microsoft Office PowerPoint</Application>
  <PresentationFormat>Grand écran</PresentationFormat>
  <Paragraphs>392</Paragraphs>
  <Slides>33</Slides>
  <Notes>28</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3" baseType="lpstr">
      <vt:lpstr>Arial</vt:lpstr>
      <vt:lpstr>Calibri</vt:lpstr>
      <vt:lpstr>Corbel</vt:lpstr>
      <vt:lpstr>Corbel Light</vt:lpstr>
      <vt:lpstr>Curlz MT</vt:lpstr>
      <vt:lpstr>Gill Sans MT</vt:lpstr>
      <vt:lpstr>Times New Roman</vt:lpstr>
      <vt:lpstr>Webdings</vt:lpstr>
      <vt:lpstr>Galerie</vt:lpstr>
      <vt:lpstr>Adobe Acrobat Document</vt:lpstr>
      <vt:lpstr>RAPPORT ANNUEL 2022</vt:lpstr>
      <vt:lpstr>Table des Matières</vt:lpstr>
      <vt:lpstr>Présentation PowerPoint</vt:lpstr>
      <vt:lpstr>Différentes façons de donner</vt:lpstr>
      <vt:lpstr>Présentation PowerPoint</vt:lpstr>
      <vt:lpstr>Présentation PowerPoint</vt:lpstr>
      <vt:lpstr>Présentation PowerPoint</vt:lpstr>
      <vt:lpstr>Campagne Population</vt:lpstr>
      <vt:lpstr>Présentation PowerPoint</vt:lpstr>
      <vt:lpstr>Présentation PowerPoint</vt:lpstr>
      <vt:lpstr>Présentation PowerPoint</vt:lpstr>
      <vt:lpstr>Présentation PowerPoint</vt:lpstr>
      <vt:lpstr>Villa Beauvoir Fondation Nick Michel</vt:lpstr>
      <vt:lpstr>Vente de Garage</vt:lpstr>
      <vt:lpstr>Course des Couleurs MNP</vt:lpstr>
      <vt:lpstr>Concert des Médecins</vt:lpstr>
      <vt:lpstr>Les Frères DUBÉ</vt:lpstr>
      <vt:lpstr>Chevaliers  de Colomb</vt:lpstr>
      <vt:lpstr>Les Amis d’Émile</vt:lpstr>
      <vt:lpstr>Présentation PowerPoint</vt:lpstr>
      <vt:lpstr>Stimulateur Magnétique !!!</vt:lpstr>
      <vt:lpstr>La petite  Clara Maltais !!!</vt:lpstr>
      <vt:lpstr>Tournoi de GOLF</vt:lpstr>
      <vt:lpstr>Publication d’un roman sur la Montée des héros</vt:lpstr>
      <vt:lpstr>Présentation PowerPoint</vt:lpstr>
      <vt:lpstr>La Fameuse Bûche de Noël</vt:lpstr>
      <vt:lpstr>Présentation PowerPoint</vt:lpstr>
      <vt:lpstr>Présentation PowerPoint</vt:lpstr>
      <vt:lpstr>Présentation PowerPoint</vt:lpstr>
      <vt:lpstr>Présentation PowerPoint</vt:lpstr>
      <vt:lpstr>Présentation PowerPoint</vt:lpstr>
      <vt:lpstr>Présentation PowerPoint</vt:lpstr>
      <vt:lpstr>Fondation de l’Hôtel-Dieu d’Alma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Création de la galerie Maker</dc:title>
  <dc:creator>arianne bolduc</dc:creator>
  <cp:lastModifiedBy>Jean Lamoureux (CIUSSS SLSJ)</cp:lastModifiedBy>
  <cp:revision>145</cp:revision>
  <cp:lastPrinted>2023-05-17T17:39:35Z</cp:lastPrinted>
  <dcterms:created xsi:type="dcterms:W3CDTF">2023-01-24T01:19:26Z</dcterms:created>
  <dcterms:modified xsi:type="dcterms:W3CDTF">2023-06-28T21:03:28Z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